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4"/>
  </p:sldMasterIdLst>
  <p:notesMasterIdLst>
    <p:notesMasterId r:id="rId44"/>
  </p:notesMasterIdLst>
  <p:sldIdLst>
    <p:sldId id="2930" r:id="rId5"/>
    <p:sldId id="2147483182" r:id="rId6"/>
    <p:sldId id="2147483183" r:id="rId7"/>
    <p:sldId id="2147483181" r:id="rId8"/>
    <p:sldId id="2147483126" r:id="rId9"/>
    <p:sldId id="2147483184" r:id="rId10"/>
    <p:sldId id="2147483180" r:id="rId11"/>
    <p:sldId id="2147483165" r:id="rId12"/>
    <p:sldId id="2147483163" r:id="rId13"/>
    <p:sldId id="2147483164" r:id="rId14"/>
    <p:sldId id="2147483171" r:id="rId15"/>
    <p:sldId id="2147483170" r:id="rId16"/>
    <p:sldId id="2147483172" r:id="rId17"/>
    <p:sldId id="2147483173" r:id="rId18"/>
    <p:sldId id="2147483174" r:id="rId19"/>
    <p:sldId id="2147483175" r:id="rId20"/>
    <p:sldId id="2147483176" r:id="rId21"/>
    <p:sldId id="2147483177" r:id="rId22"/>
    <p:sldId id="2147483168" r:id="rId23"/>
    <p:sldId id="2147483166" r:id="rId24"/>
    <p:sldId id="2147483167" r:id="rId25"/>
    <p:sldId id="2147483169" r:id="rId26"/>
    <p:sldId id="2147483179" r:id="rId27"/>
    <p:sldId id="2147483178" r:id="rId28"/>
    <p:sldId id="2147483189" r:id="rId29"/>
    <p:sldId id="2147483191" r:id="rId30"/>
    <p:sldId id="2147483190" r:id="rId31"/>
    <p:sldId id="2147483185" r:id="rId32"/>
    <p:sldId id="2147483187" r:id="rId33"/>
    <p:sldId id="2147483192" r:id="rId34"/>
    <p:sldId id="2147483194" r:id="rId35"/>
    <p:sldId id="2147483193" r:id="rId36"/>
    <p:sldId id="2147483186" r:id="rId37"/>
    <p:sldId id="2147483188" r:id="rId38"/>
    <p:sldId id="2147483195" r:id="rId39"/>
    <p:sldId id="2147483196" r:id="rId40"/>
    <p:sldId id="2147483197" r:id="rId41"/>
    <p:sldId id="2147483199" r:id="rId42"/>
    <p:sldId id="2147483158" r:id="rId43"/>
  </p:sldIdLst>
  <p:sldSz cx="12192000" cy="6858000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600" userDrawn="1">
          <p15:clr>
            <a:srgbClr val="A4A3A4"/>
          </p15:clr>
        </p15:guide>
        <p15:guide id="2" orient="horz" pos="2664" userDrawn="1">
          <p15:clr>
            <a:srgbClr val="A4A3A4"/>
          </p15:clr>
        </p15:guide>
        <p15:guide id="3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5FB4114-6BE1-6949-A4E0-C95ACCC1C3B1}" name="Crystal Kallem" initials="" userId="S::crystal.kallem@pocp.com::cf198385-2c46-4200-97af-81ffa90ba811" providerId="AD"/>
  <p188:author id="{B4E91F57-4575-39C6-1247-3E33EA7CFF16}" name="Crystal Kallem" initials="CK" userId="S::crystal.kallem@ckconsultingllc.com::d0b49d48-d104-4cc9-a5a8-057dc311aeba" providerId="AD"/>
  <p188:author id="{13AA608C-18F5-9CD5-7F38-B06DDD59B843}" name="Guest User" initials="GU" userId="S::urn:spo:anon#2de5f567545df82bacb812e29d64652add563552d69fea97197e9963dd265113::" providerId="AD"/>
  <p188:author id="{F75CD995-BEB9-609C-5AA2-9F282FE27860}" name="Michele Galioto" initials="MG" userId="S::michele.galioto@pocp.com::166f4011-c300-4111-b6e8-58838df26dc7" providerId="AD"/>
  <p188:author id="{2C1768AA-E4C0-C584-A340-2B3F8FE75C5D}" name="Leslie Amoros" initials="" userId="S::leslie.amoros@pocp.com::feb29b94-f3f8-48e9-aee9-8cf49a642336" providerId="AD"/>
  <p188:author id="{485FF3D2-16CD-67B1-CB16-3EDCCBFAC87B}" name="Jocelyn Keegan" initials="JK" userId="S::jocelyn.keegan@pocp.com::1c79b783-4f44-4a01-a608-d390b403a403" providerId="AD"/>
  <p188:author id="{87E33CE1-988F-A09D-5926-B4B866B39288}" name="Alix Goss" initials="AG" userId="S::alix.goss@pocp.com::66981775-1c87-4ec0-9080-c2d94b58a85f" providerId="AD"/>
  <p188:author id="{51BC55F5-65B6-3272-E0A2-405AD7166879}" name="Yan Heras" initials="YH" userId="f2b1316761da924a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Vanessa Candelora" initials="VC" lastIdx="3" clrIdx="6">
    <p:extLst>
      <p:ext uri="{19B8F6BF-5375-455C-9EA6-DF929625EA0E}">
        <p15:presenceInfo xmlns:p15="http://schemas.microsoft.com/office/powerpoint/2012/main" userId="Vanessa Candelora" providerId="None"/>
      </p:ext>
    </p:extLst>
  </p:cmAuthor>
  <p:cmAuthor id="1" name="Dana Marcelonis" initials="DM" lastIdx="106" clrIdx="0">
    <p:extLst>
      <p:ext uri="{19B8F6BF-5375-455C-9EA6-DF929625EA0E}">
        <p15:presenceInfo xmlns:p15="http://schemas.microsoft.com/office/powerpoint/2012/main" userId="Dana Marcelonis" providerId="None"/>
      </p:ext>
    </p:extLst>
  </p:cmAuthor>
  <p:cmAuthor id="8" name="Guest User" initials="GU [2]" lastIdx="30" clrIdx="7">
    <p:extLst>
      <p:ext uri="{19B8F6BF-5375-455C-9EA6-DF929625EA0E}">
        <p15:presenceInfo xmlns:p15="http://schemas.microsoft.com/office/powerpoint/2012/main" userId="S::urn:spo:anon#4b16d5f1a5f512349c7f84a3a5afa89e699b93847f7f5764df98f2852b5f403c::" providerId="AD"/>
      </p:ext>
    </p:extLst>
  </p:cmAuthor>
  <p:cmAuthor id="2" name="Jocelyn Keegan" initials="JK" lastIdx="56" clrIdx="1">
    <p:extLst>
      <p:ext uri="{19B8F6BF-5375-455C-9EA6-DF929625EA0E}">
        <p15:presenceInfo xmlns:p15="http://schemas.microsoft.com/office/powerpoint/2012/main" userId="Jocelyn Keegan" providerId="None"/>
      </p:ext>
    </p:extLst>
  </p:cmAuthor>
  <p:cmAuthor id="3" name="Kathy Moncelsi" initials="KM" lastIdx="4" clrIdx="2">
    <p:extLst>
      <p:ext uri="{19B8F6BF-5375-455C-9EA6-DF929625EA0E}">
        <p15:presenceInfo xmlns:p15="http://schemas.microsoft.com/office/powerpoint/2012/main" userId="Kathy Moncelsi" providerId="None"/>
      </p:ext>
    </p:extLst>
  </p:cmAuthor>
  <p:cmAuthor id="4" name="Alix Goss" initials="AG" lastIdx="1" clrIdx="3">
    <p:extLst>
      <p:ext uri="{19B8F6BF-5375-455C-9EA6-DF929625EA0E}">
        <p15:presenceInfo xmlns:p15="http://schemas.microsoft.com/office/powerpoint/2012/main" userId="S::alix@imprado.com::48a8f9be-3a6f-4085-90cb-1a4a0cce6f59" providerId="AD"/>
      </p:ext>
    </p:extLst>
  </p:cmAuthor>
  <p:cmAuthor id="5" name="Jocelyn Keegan" initials="JK [2]" lastIdx="12" clrIdx="4">
    <p:extLst>
      <p:ext uri="{19B8F6BF-5375-455C-9EA6-DF929625EA0E}">
        <p15:presenceInfo xmlns:p15="http://schemas.microsoft.com/office/powerpoint/2012/main" userId="S::jocelyn.keegan@pocp.com::1c79b783-4f44-4a01-a608-d390b403a403" providerId="AD"/>
      </p:ext>
    </p:extLst>
  </p:cmAuthor>
  <p:cmAuthor id="6" name="Guest User" initials="GU" lastIdx="3" clrIdx="5">
    <p:extLst>
      <p:ext uri="{19B8F6BF-5375-455C-9EA6-DF929625EA0E}">
        <p15:presenceInfo xmlns:p15="http://schemas.microsoft.com/office/powerpoint/2012/main" userId="S::urn:spo:anon#9bf65f3cdd3c6e88b9646dad6aa4a9ebe37c124c18c13df3c5fda69c8a94c4f4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657F"/>
    <a:srgbClr val="042F52"/>
    <a:srgbClr val="EFB47F"/>
    <a:srgbClr val="677D9D"/>
    <a:srgbClr val="384049"/>
    <a:srgbClr val="E4E4E4"/>
    <a:srgbClr val="D6843C"/>
    <a:srgbClr val="D5A23C"/>
    <a:srgbClr val="42516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63C30CC-4989-4B5D-A6AA-14DD91046E4D}">
  <a:tblStyle styleId="{263C30CC-4989-4B5D-A6AA-14DD91046E4D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1E7E7"/>
          </a:solidFill>
        </a:fill>
      </a:tcStyle>
    </a:wholeTbl>
    <a:band1H>
      <a:tcTxStyle/>
      <a:tcStyle>
        <a:tcBdr/>
        <a:fill>
          <a:solidFill>
            <a:srgbClr val="E1CB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1CB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6613" autoAdjust="0"/>
  </p:normalViewPr>
  <p:slideViewPr>
    <p:cSldViewPr snapToGrid="0">
      <p:cViewPr varScale="1">
        <p:scale>
          <a:sx n="86" d="100"/>
          <a:sy n="86" d="100"/>
        </p:scale>
        <p:origin x="1434" y="84"/>
      </p:cViewPr>
      <p:guideLst>
        <p:guide pos="600"/>
        <p:guide orient="horz" pos="2664"/>
        <p:guide orient="horz" pos="314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HRex Overview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HRex Basics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Common Guidance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US Core Support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Member Match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93528EC8-B98A-47E9-B5E1-43232ACDFA81}">
      <dgm:prSet phldrT="[Text]"/>
      <dgm:spPr>
        <a:ln>
          <a:solidFill>
            <a:schemeClr val="bg2">
              <a:lumMod val="40000"/>
              <a:lumOff val="60000"/>
            </a:schemeClr>
          </a:solidFill>
        </a:ln>
      </dgm:spPr>
      <dgm:t>
        <a:bodyPr/>
        <a:lstStyle/>
        <a:p>
          <a:r>
            <a:rPr lang="en-US" dirty="0"/>
            <a:t>Endpoint Discovery</a:t>
          </a:r>
          <a:endParaRPr lang="en-CA" dirty="0"/>
        </a:p>
      </dgm:t>
    </dgm:pt>
    <dgm:pt modelId="{FB0534D5-2B71-4942-A0C4-50B145C1C5AD}" type="parTrans" cxnId="{31DF50B5-8D35-4C18-A6B0-D88C7195DAE8}">
      <dgm:prSet/>
      <dgm:spPr/>
      <dgm:t>
        <a:bodyPr/>
        <a:lstStyle/>
        <a:p>
          <a:endParaRPr lang="en-CA"/>
        </a:p>
      </dgm:t>
    </dgm:pt>
    <dgm:pt modelId="{B5503687-F56C-4E87-B84E-AAB9568BA38E}" type="sibTrans" cxnId="{31DF50B5-8D35-4C18-A6B0-D88C7195DAE8}">
      <dgm:prSet/>
      <dgm:spPr/>
      <dgm:t>
        <a:bodyPr/>
        <a:lstStyle/>
        <a:p>
          <a:endParaRPr lang="en-CA"/>
        </a:p>
      </dgm:t>
    </dgm:pt>
    <dgm:pt modelId="{D7708CF6-2567-42EB-BCDC-33C2367F6C69}">
      <dgm:prSet phldrT="[Text]"/>
      <dgm:spPr>
        <a:ln>
          <a:solidFill>
            <a:schemeClr val="accent2">
              <a:lumMod val="75000"/>
            </a:schemeClr>
          </a:solidFill>
        </a:ln>
      </dgm:spPr>
      <dgm:t>
        <a:bodyPr/>
        <a:lstStyle/>
        <a:p>
          <a:r>
            <a:rPr lang="en-US" dirty="0"/>
            <a:t>Task-based Queries</a:t>
          </a:r>
          <a:endParaRPr lang="en-CA" dirty="0"/>
        </a:p>
      </dgm:t>
    </dgm:pt>
    <dgm:pt modelId="{2FC65BBE-6110-497C-AB00-5D4854803D27}" type="parTrans" cxnId="{49ACB848-B8D0-428F-91A4-09806601E452}">
      <dgm:prSet/>
      <dgm:spPr/>
      <dgm:t>
        <a:bodyPr/>
        <a:lstStyle/>
        <a:p>
          <a:endParaRPr lang="en-CA"/>
        </a:p>
      </dgm:t>
    </dgm:pt>
    <dgm:pt modelId="{A52562F5-0CF8-40E7-8144-16EF857CF931}" type="sibTrans" cxnId="{49ACB848-B8D0-428F-91A4-09806601E452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3" presStyleCnt="6"/>
      <dgm:spPr/>
    </dgm:pt>
    <dgm:pt modelId="{30E969A7-3C44-469D-AE9B-C9DFCD9F079E}" type="pres">
      <dgm:prSet presAssocID="{F7804CF8-A785-466F-9482-3D191ABFD207}" presName="childText" presStyleLbl="bgAcc1" presStyleIdx="3" presStyleCnt="6" custScaleX="319340">
        <dgm:presLayoutVars>
          <dgm:bulletEnabled val="1"/>
        </dgm:presLayoutVars>
      </dgm:prSet>
      <dgm:spPr/>
    </dgm:pt>
    <dgm:pt modelId="{9075013B-E25D-4E36-B033-696E4E598AAF}" type="pres">
      <dgm:prSet presAssocID="{FB0534D5-2B71-4942-A0C4-50B145C1C5AD}" presName="Name13" presStyleLbl="parChTrans1D2" presStyleIdx="4" presStyleCnt="6"/>
      <dgm:spPr/>
    </dgm:pt>
    <dgm:pt modelId="{4DFE8D4F-6703-4CB8-A6C9-7388CAEB65D7}" type="pres">
      <dgm:prSet presAssocID="{93528EC8-B98A-47E9-B5E1-43232ACDFA81}" presName="childText" presStyleLbl="bgAcc1" presStyleIdx="4" presStyleCnt="6" custScaleX="320510">
        <dgm:presLayoutVars>
          <dgm:bulletEnabled val="1"/>
        </dgm:presLayoutVars>
      </dgm:prSet>
      <dgm:spPr/>
    </dgm:pt>
    <dgm:pt modelId="{1141F412-4294-48C7-A71D-4E5C6BB99A07}" type="pres">
      <dgm:prSet presAssocID="{2FC65BBE-6110-497C-AB00-5D4854803D27}" presName="Name13" presStyleLbl="parChTrans1D2" presStyleIdx="5" presStyleCnt="6"/>
      <dgm:spPr/>
    </dgm:pt>
    <dgm:pt modelId="{BC99422A-43E7-4F05-92EA-977D7A7C593E}" type="pres">
      <dgm:prSet presAssocID="{D7708CF6-2567-42EB-BCDC-33C2367F6C69}" presName="childText" presStyleLbl="bgAcc1" presStyleIdx="5" presStyleCnt="6" custScaleX="319982">
        <dgm:presLayoutVars>
          <dgm:bulletEnabled val="1"/>
        </dgm:presLayoutVars>
      </dgm:prSet>
      <dgm:spPr/>
    </dgm:pt>
  </dgm:ptLst>
  <dgm:cxnLst>
    <dgm:cxn modelId="{55453404-12C3-4CDE-8E3A-1DF2C8D373C2}" type="presOf" srcId="{D7708CF6-2567-42EB-BCDC-33C2367F6C69}" destId="{BC99422A-43E7-4F05-92EA-977D7A7C593E}" srcOrd="0" destOrd="0" presId="urn:microsoft.com/office/officeart/2005/8/layout/hierarchy3"/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9ACB848-B8D0-428F-91A4-09806601E452}" srcId="{9DF1CC27-E04C-4624-87AB-AA2BC35087D5}" destId="{D7708CF6-2567-42EB-BCDC-33C2367F6C69}" srcOrd="5" destOrd="0" parTransId="{2FC65BBE-6110-497C-AB00-5D4854803D27}" sibTransId="{A52562F5-0CF8-40E7-8144-16EF857CF931}"/>
    <dgm:cxn modelId="{52121E4B-B6E3-47E6-8B20-D2BD238CFFAF}" srcId="{9DF1CC27-E04C-4624-87AB-AA2BC35087D5}" destId="{F7804CF8-A785-466F-9482-3D191ABFD207}" srcOrd="3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12100652-2DE5-402B-B5D6-2E96B4A73658}" type="presOf" srcId="{FB0534D5-2B71-4942-A0C4-50B145C1C5AD}" destId="{9075013B-E25D-4E36-B033-696E4E598AAF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4358F88-1750-4FFF-944C-04FCC836DD40}" type="presOf" srcId="{93528EC8-B98A-47E9-B5E1-43232ACDFA81}" destId="{4DFE8D4F-6703-4CB8-A6C9-7388CAEB65D7}" srcOrd="0" destOrd="0" presId="urn:microsoft.com/office/officeart/2005/8/layout/hierarchy3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C292469D-F19B-4C8D-9DCD-65C3EF995CE2}" type="presOf" srcId="{2FC65BBE-6110-497C-AB00-5D4854803D27}" destId="{1141F412-4294-48C7-A71D-4E5C6BB99A07}" srcOrd="0" destOrd="0" presId="urn:microsoft.com/office/officeart/2005/8/layout/hierarchy3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31DF50B5-8D35-4C18-A6B0-D88C7195DAE8}" srcId="{9DF1CC27-E04C-4624-87AB-AA2BC35087D5}" destId="{93528EC8-B98A-47E9-B5E1-43232ACDFA81}" srcOrd="4" destOrd="0" parTransId="{FB0534D5-2B71-4942-A0C4-50B145C1C5AD}" sibTransId="{B5503687-F56C-4E87-B84E-AAB9568BA38E}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159C47FA-61C4-45A1-91C4-C66134849DAC}" type="presParOf" srcId="{7E1F6895-DF2C-4347-A034-6956F318B73D}" destId="{8E1030CD-02DB-4F6F-A18F-7AF9D8830B11}" srcOrd="6" destOrd="0" presId="urn:microsoft.com/office/officeart/2005/8/layout/hierarchy3"/>
    <dgm:cxn modelId="{13839D05-E643-4FF4-A509-EFADD64DB638}" type="presParOf" srcId="{7E1F6895-DF2C-4347-A034-6956F318B73D}" destId="{30E969A7-3C44-469D-AE9B-C9DFCD9F079E}" srcOrd="7" destOrd="0" presId="urn:microsoft.com/office/officeart/2005/8/layout/hierarchy3"/>
    <dgm:cxn modelId="{4943BF82-8311-4960-948A-A987F30CB8E9}" type="presParOf" srcId="{7E1F6895-DF2C-4347-A034-6956F318B73D}" destId="{9075013B-E25D-4E36-B033-696E4E598AAF}" srcOrd="8" destOrd="0" presId="urn:microsoft.com/office/officeart/2005/8/layout/hierarchy3"/>
    <dgm:cxn modelId="{424D3F69-6604-4656-8893-4FFBEBE9E7FE}" type="presParOf" srcId="{7E1F6895-DF2C-4347-A034-6956F318B73D}" destId="{4DFE8D4F-6703-4CB8-A6C9-7388CAEB65D7}" srcOrd="9" destOrd="0" presId="urn:microsoft.com/office/officeart/2005/8/layout/hierarchy3"/>
    <dgm:cxn modelId="{A62CBB71-E07E-4CBB-A411-60B25B1A7F0B}" type="presParOf" srcId="{7E1F6895-DF2C-4347-A034-6956F318B73D}" destId="{1141F412-4294-48C7-A71D-4E5C6BB99A07}" srcOrd="10" destOrd="0" presId="urn:microsoft.com/office/officeart/2005/8/layout/hierarchy3"/>
    <dgm:cxn modelId="{B6F751A8-BA73-443B-8706-AABECB594112}" type="presParOf" srcId="{7E1F6895-DF2C-4347-A034-6956F318B73D}" destId="{BC99422A-43E7-4F05-92EA-977D7A7C593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5E2D16D-8666-4773-BE70-3C854AC4670B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C2E36695-965D-434E-92B5-BECA027262A7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/>
            <a:t>Open data</a:t>
          </a:r>
          <a:endParaRPr lang="en-CA" dirty="0"/>
        </a:p>
      </dgm:t>
    </dgm:pt>
    <dgm:pt modelId="{46A5C22D-D3CF-44EE-B774-A518FD6ACB6E}" type="parTrans" cxnId="{EC81543F-8A6C-49A3-A8BE-E52BBBFC0243}">
      <dgm:prSet/>
      <dgm:spPr/>
      <dgm:t>
        <a:bodyPr/>
        <a:lstStyle/>
        <a:p>
          <a:endParaRPr lang="en-CA"/>
        </a:p>
      </dgm:t>
    </dgm:pt>
    <dgm:pt modelId="{0A4F3F24-0901-4648-8AF8-A83081D057CA}" type="sibTrans" cxnId="{EC81543F-8A6C-49A3-A8BE-E52BBBFC0243}">
      <dgm:prSet/>
      <dgm:spPr/>
      <dgm:t>
        <a:bodyPr/>
        <a:lstStyle/>
        <a:p>
          <a:endParaRPr lang="en-CA"/>
        </a:p>
      </dgm:t>
    </dgm:pt>
    <dgm:pt modelId="{AC7A7785-2592-4F18-93A4-150D5082588E}">
      <dgm:prSet phldrT="[Text]" custT="1"/>
      <dgm:spPr>
        <a:solidFill>
          <a:schemeClr val="accent2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sz="1600" dirty="0"/>
            <a:t>E.g. Payer’s provider directory</a:t>
          </a:r>
          <a:endParaRPr lang="en-CA" sz="1600" dirty="0"/>
        </a:p>
      </dgm:t>
    </dgm:pt>
    <dgm:pt modelId="{82741C80-B970-49F3-BB59-4799BD8BC19B}" type="parTrans" cxnId="{CE128261-A9EE-48D0-AD87-CA544AF26B49}">
      <dgm:prSet/>
      <dgm:spPr/>
      <dgm:t>
        <a:bodyPr/>
        <a:lstStyle/>
        <a:p>
          <a:endParaRPr lang="en-CA"/>
        </a:p>
      </dgm:t>
    </dgm:pt>
    <dgm:pt modelId="{C86451B5-4EE0-4E01-817C-753E5DA1B6DD}" type="sibTrans" cxnId="{CE128261-A9EE-48D0-AD87-CA544AF26B49}">
      <dgm:prSet/>
      <dgm:spPr/>
      <dgm:t>
        <a:bodyPr/>
        <a:lstStyle/>
        <a:p>
          <a:endParaRPr lang="en-CA"/>
        </a:p>
      </dgm:t>
    </dgm:pt>
    <dgm:pt modelId="{7B2943B5-174F-4A60-B58B-984335BA5648}">
      <dgm:prSet phldrT="[Text]"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Sensitive business information</a:t>
          </a:r>
          <a:endParaRPr lang="en-CA" dirty="0"/>
        </a:p>
      </dgm:t>
    </dgm:pt>
    <dgm:pt modelId="{4998024D-17F0-47BB-A019-C45E42113027}" type="parTrans" cxnId="{A9D9ED76-C7E1-4515-8739-97901439EB08}">
      <dgm:prSet/>
      <dgm:spPr/>
      <dgm:t>
        <a:bodyPr/>
        <a:lstStyle/>
        <a:p>
          <a:endParaRPr lang="en-CA"/>
        </a:p>
      </dgm:t>
    </dgm:pt>
    <dgm:pt modelId="{3F8D0FFA-E178-47F8-8E06-8AC09EF453DC}" type="sibTrans" cxnId="{A9D9ED76-C7E1-4515-8739-97901439EB08}">
      <dgm:prSet/>
      <dgm:spPr/>
      <dgm:t>
        <a:bodyPr/>
        <a:lstStyle/>
        <a:p>
          <a:endParaRPr lang="en-CA"/>
        </a:p>
      </dgm:t>
    </dgm:pt>
    <dgm:pt modelId="{56B08DF4-5DD4-4440-B22B-E2F0107C5ED1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600" dirty="0"/>
            <a:t>Protection up to supplier</a:t>
          </a:r>
          <a:endParaRPr lang="en-CA" sz="1600" dirty="0"/>
        </a:p>
      </dgm:t>
    </dgm:pt>
    <dgm:pt modelId="{4D7C1B20-B218-4746-A992-F62470DF93E7}" type="parTrans" cxnId="{35C8BFBE-6478-4442-A776-A0A74EF22516}">
      <dgm:prSet/>
      <dgm:spPr/>
      <dgm:t>
        <a:bodyPr/>
        <a:lstStyle/>
        <a:p>
          <a:endParaRPr lang="en-CA"/>
        </a:p>
      </dgm:t>
    </dgm:pt>
    <dgm:pt modelId="{DE5C96E2-9056-4F4A-91A3-F305F6E74BE5}" type="sibTrans" cxnId="{35C8BFBE-6478-4442-A776-A0A74EF22516}">
      <dgm:prSet/>
      <dgm:spPr/>
      <dgm:t>
        <a:bodyPr/>
        <a:lstStyle/>
        <a:p>
          <a:endParaRPr lang="en-CA"/>
        </a:p>
      </dgm:t>
    </dgm:pt>
    <dgm:pt modelId="{203A897C-EF22-46BF-8FEA-0F93E0344146}">
      <dgm:prSet phldrT="[Text]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Token/key exchange</a:t>
          </a:r>
          <a:endParaRPr lang="en-CA" dirty="0"/>
        </a:p>
      </dgm:t>
    </dgm:pt>
    <dgm:pt modelId="{D1732964-B1E3-433A-896F-63B5A25657E4}" type="parTrans" cxnId="{BFE4F787-F189-4B87-AE0D-5278106D07A9}">
      <dgm:prSet/>
      <dgm:spPr/>
      <dgm:t>
        <a:bodyPr/>
        <a:lstStyle/>
        <a:p>
          <a:endParaRPr lang="en-CA"/>
        </a:p>
      </dgm:t>
    </dgm:pt>
    <dgm:pt modelId="{4337615A-07C6-4015-832D-6FDDE7028B5C}" type="sibTrans" cxnId="{BFE4F787-F189-4B87-AE0D-5278106D07A9}">
      <dgm:prSet/>
      <dgm:spPr/>
      <dgm:t>
        <a:bodyPr/>
        <a:lstStyle/>
        <a:p>
          <a:endParaRPr lang="en-CA"/>
        </a:p>
      </dgm:t>
    </dgm:pt>
    <dgm:pt modelId="{047CE64B-E596-46E1-8777-83DB8BE12CC9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600" dirty="0"/>
            <a:t>Identity confirmation &amp; secure exchange required</a:t>
          </a:r>
          <a:endParaRPr lang="en-CA" sz="1600" dirty="0"/>
        </a:p>
      </dgm:t>
    </dgm:pt>
    <dgm:pt modelId="{2A0AE06C-B0A6-4603-AEEF-DE2F58514E98}" type="parTrans" cxnId="{BA92AAE3-CC1C-4237-934A-3A03C10F824F}">
      <dgm:prSet/>
      <dgm:spPr/>
      <dgm:t>
        <a:bodyPr/>
        <a:lstStyle/>
        <a:p>
          <a:endParaRPr lang="en-CA"/>
        </a:p>
      </dgm:t>
    </dgm:pt>
    <dgm:pt modelId="{AA00C891-B70D-4370-853C-02EE951783A8}" type="sibTrans" cxnId="{BA92AAE3-CC1C-4237-934A-3A03C10F824F}">
      <dgm:prSet/>
      <dgm:spPr/>
      <dgm:t>
        <a:bodyPr/>
        <a:lstStyle/>
        <a:p>
          <a:endParaRPr lang="en-CA"/>
        </a:p>
      </dgm:t>
    </dgm:pt>
    <dgm:pt modelId="{218C22E6-337A-4062-99EE-A860E972F675}">
      <dgm:prSet phldrT="[Text]" custT="1"/>
      <dgm:spPr>
        <a:solidFill>
          <a:schemeClr val="accent2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sz="1600" dirty="0"/>
            <a:t>No identity, access, authentication or audit requirements</a:t>
          </a:r>
          <a:endParaRPr lang="en-CA" sz="1600" dirty="0"/>
        </a:p>
      </dgm:t>
    </dgm:pt>
    <dgm:pt modelId="{6B15FB08-326F-4A95-A6CB-67A43C1CF03E}" type="parTrans" cxnId="{A2BE3314-F4A6-479E-A071-DAF737171259}">
      <dgm:prSet/>
      <dgm:spPr/>
      <dgm:t>
        <a:bodyPr/>
        <a:lstStyle/>
        <a:p>
          <a:endParaRPr lang="en-CA"/>
        </a:p>
      </dgm:t>
    </dgm:pt>
    <dgm:pt modelId="{8A855B60-4239-4019-A137-FD089BEF9ABD}" type="sibTrans" cxnId="{A2BE3314-F4A6-479E-A071-DAF737171259}">
      <dgm:prSet/>
      <dgm:spPr/>
      <dgm:t>
        <a:bodyPr/>
        <a:lstStyle/>
        <a:p>
          <a:endParaRPr lang="en-CA"/>
        </a:p>
      </dgm:t>
    </dgm:pt>
    <dgm:pt modelId="{19218BA1-1A56-4552-A624-F3F964F47E6F}">
      <dgm:prSet phldrT="[Text]" custT="1"/>
      <dgm:spPr>
        <a:solidFill>
          <a:schemeClr val="accent2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sz="1600" dirty="0"/>
            <a:t>May still protect site (e.g. DoS)</a:t>
          </a:r>
          <a:endParaRPr lang="en-CA" sz="1600" dirty="0"/>
        </a:p>
      </dgm:t>
    </dgm:pt>
    <dgm:pt modelId="{3D6A2800-EE61-4A7A-BF5B-BD242010DEF9}" type="parTrans" cxnId="{88A34A60-4236-4C6B-B129-609469410B68}">
      <dgm:prSet/>
      <dgm:spPr/>
      <dgm:t>
        <a:bodyPr/>
        <a:lstStyle/>
        <a:p>
          <a:endParaRPr lang="en-CA"/>
        </a:p>
      </dgm:t>
    </dgm:pt>
    <dgm:pt modelId="{2BDCB8CE-536D-4B0B-B6E8-8B2B2AE3443E}" type="sibTrans" cxnId="{88A34A60-4236-4C6B-B129-609469410B68}">
      <dgm:prSet/>
      <dgm:spPr/>
      <dgm:t>
        <a:bodyPr/>
        <a:lstStyle/>
        <a:p>
          <a:endParaRPr lang="en-CA"/>
        </a:p>
      </dgm:t>
    </dgm:pt>
    <dgm:pt modelId="{4066217B-0CA7-4ABF-AD43-5AEE44F788D6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600" dirty="0"/>
            <a:t>E.g. open schedule slots, aggregated patient data</a:t>
          </a:r>
          <a:endParaRPr lang="en-CA" sz="1600" dirty="0"/>
        </a:p>
      </dgm:t>
    </dgm:pt>
    <dgm:pt modelId="{EC37C779-4E42-4326-BBCF-D8F0473E16B1}" type="parTrans" cxnId="{8076A551-0081-4E4A-9AF4-ADE50AAA72D8}">
      <dgm:prSet/>
      <dgm:spPr/>
      <dgm:t>
        <a:bodyPr/>
        <a:lstStyle/>
        <a:p>
          <a:endParaRPr lang="en-CA"/>
        </a:p>
      </dgm:t>
    </dgm:pt>
    <dgm:pt modelId="{E7840599-637A-41CA-B941-7C4D78C2C771}" type="sibTrans" cxnId="{8076A551-0081-4E4A-9AF4-ADE50AAA72D8}">
      <dgm:prSet/>
      <dgm:spPr/>
      <dgm:t>
        <a:bodyPr/>
        <a:lstStyle/>
        <a:p>
          <a:endParaRPr lang="en-CA"/>
        </a:p>
      </dgm:t>
    </dgm:pt>
    <dgm:pt modelId="{07F231D8-DBB2-4BF8-ABAA-9C53FD293D0D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600" dirty="0"/>
            <a:t>Follow best practices</a:t>
          </a:r>
          <a:endParaRPr lang="en-CA" sz="1600" dirty="0"/>
        </a:p>
      </dgm:t>
    </dgm:pt>
    <dgm:pt modelId="{E122B524-E716-4985-BA54-078D78BF9D5B}" type="parTrans" cxnId="{A39208C9-3645-4CF9-9F2B-B0D9CB4FA1B4}">
      <dgm:prSet/>
      <dgm:spPr/>
      <dgm:t>
        <a:bodyPr/>
        <a:lstStyle/>
        <a:p>
          <a:endParaRPr lang="en-CA"/>
        </a:p>
      </dgm:t>
    </dgm:pt>
    <dgm:pt modelId="{7E6E7F02-09E9-4CF7-AD54-E46C99B4CAD5}" type="sibTrans" cxnId="{A39208C9-3645-4CF9-9F2B-B0D9CB4FA1B4}">
      <dgm:prSet/>
      <dgm:spPr/>
      <dgm:t>
        <a:bodyPr/>
        <a:lstStyle/>
        <a:p>
          <a:endParaRPr lang="en-CA"/>
        </a:p>
      </dgm:t>
    </dgm:pt>
    <dgm:pt modelId="{2DB617AA-B8B9-4A25-9FBC-D40AB5438453}">
      <dgm:prSet phldrT="[Text]"/>
      <dgm:spPr/>
      <dgm:t>
        <a:bodyPr/>
        <a:lstStyle/>
        <a:p>
          <a:r>
            <a:rPr lang="en-US" dirty="0"/>
            <a:t>PHI</a:t>
          </a:r>
          <a:endParaRPr lang="en-CA" dirty="0"/>
        </a:p>
      </dgm:t>
    </dgm:pt>
    <dgm:pt modelId="{260C652B-C546-4E1C-924E-3664C2EDF556}" type="parTrans" cxnId="{95B444BA-C10E-4A4F-AD21-A5AECECF9D41}">
      <dgm:prSet/>
      <dgm:spPr/>
      <dgm:t>
        <a:bodyPr/>
        <a:lstStyle/>
        <a:p>
          <a:endParaRPr lang="en-CA"/>
        </a:p>
      </dgm:t>
    </dgm:pt>
    <dgm:pt modelId="{98D8285D-F473-446D-90BE-6AC1DDD733FF}" type="sibTrans" cxnId="{95B444BA-C10E-4A4F-AD21-A5AECECF9D41}">
      <dgm:prSet/>
      <dgm:spPr/>
      <dgm:t>
        <a:bodyPr/>
        <a:lstStyle/>
        <a:p>
          <a:endParaRPr lang="en-CA"/>
        </a:p>
      </dgm:t>
    </dgm:pt>
    <dgm:pt modelId="{49E51300-1A4B-444A-8C9A-646A4AFA7361}">
      <dgm:prSet phldrT="[Text]"/>
      <dgm:spPr/>
      <dgm:t>
        <a:bodyPr/>
        <a:lstStyle/>
        <a:p>
          <a:r>
            <a:rPr lang="en-US" dirty="0"/>
            <a:t>Verify requester identity and permissions</a:t>
          </a:r>
          <a:endParaRPr lang="en-CA" dirty="0"/>
        </a:p>
      </dgm:t>
    </dgm:pt>
    <dgm:pt modelId="{9FEA5BCC-3F20-4A30-83BA-495E0D9581CA}" type="parTrans" cxnId="{31222541-8AE5-4D8D-98FC-F1CCD3DC4990}">
      <dgm:prSet/>
      <dgm:spPr/>
      <dgm:t>
        <a:bodyPr/>
        <a:lstStyle/>
        <a:p>
          <a:endParaRPr lang="en-CA"/>
        </a:p>
      </dgm:t>
    </dgm:pt>
    <dgm:pt modelId="{9BEEE10F-81C3-4EAD-A2A8-4BCCB9E70A4A}" type="sibTrans" cxnId="{31222541-8AE5-4D8D-98FC-F1CCD3DC4990}">
      <dgm:prSet/>
      <dgm:spPr/>
      <dgm:t>
        <a:bodyPr/>
        <a:lstStyle/>
        <a:p>
          <a:endParaRPr lang="en-CA"/>
        </a:p>
      </dgm:t>
    </dgm:pt>
    <dgm:pt modelId="{1248E55C-741F-4907-9EA6-8ABC71A48416}">
      <dgm:prSet phldrT="[Text]"/>
      <dgm:spPr/>
      <dgm:t>
        <a:bodyPr/>
        <a:lstStyle/>
        <a:p>
          <a:r>
            <a:rPr lang="en-US" dirty="0"/>
            <a:t>Log all exchanges</a:t>
          </a:r>
          <a:endParaRPr lang="en-CA" dirty="0"/>
        </a:p>
      </dgm:t>
    </dgm:pt>
    <dgm:pt modelId="{495AA591-54C6-40FB-8065-E09BDA1CC8C0}" type="parTrans" cxnId="{78F2EC76-4752-40ED-AB38-7AC1285E38F3}">
      <dgm:prSet/>
      <dgm:spPr/>
      <dgm:t>
        <a:bodyPr/>
        <a:lstStyle/>
        <a:p>
          <a:endParaRPr lang="en-CA"/>
        </a:p>
      </dgm:t>
    </dgm:pt>
    <dgm:pt modelId="{D6872169-58D4-403B-8B09-B2D2D394C882}" type="sibTrans" cxnId="{78F2EC76-4752-40ED-AB38-7AC1285E38F3}">
      <dgm:prSet/>
      <dgm:spPr/>
      <dgm:t>
        <a:bodyPr/>
        <a:lstStyle/>
        <a:p>
          <a:endParaRPr lang="en-CA"/>
        </a:p>
      </dgm:t>
    </dgm:pt>
    <dgm:pt modelId="{7EBA6464-3FA1-4A13-A78A-34E5696010DE}">
      <dgm:prSet phldrT="[Text]"/>
      <dgm:spPr/>
      <dgm:t>
        <a:bodyPr/>
        <a:lstStyle/>
        <a:p>
          <a:r>
            <a:rPr lang="en-US" dirty="0"/>
            <a:t>If with a BA, must have a BAA</a:t>
          </a:r>
          <a:endParaRPr lang="en-CA" dirty="0"/>
        </a:p>
      </dgm:t>
    </dgm:pt>
    <dgm:pt modelId="{4DEF4C2D-A060-42B4-815F-A20F83854F33}" type="parTrans" cxnId="{D4FCC413-26A3-4E05-B36F-C50424370B63}">
      <dgm:prSet/>
      <dgm:spPr/>
      <dgm:t>
        <a:bodyPr/>
        <a:lstStyle/>
        <a:p>
          <a:endParaRPr lang="en-CA"/>
        </a:p>
      </dgm:t>
    </dgm:pt>
    <dgm:pt modelId="{1ABCD27A-9BF4-40A7-AC0C-F98E07D28C86}" type="sibTrans" cxnId="{D4FCC413-26A3-4E05-B36F-C50424370B63}">
      <dgm:prSet/>
      <dgm:spPr/>
      <dgm:t>
        <a:bodyPr/>
        <a:lstStyle/>
        <a:p>
          <a:endParaRPr lang="en-CA"/>
        </a:p>
      </dgm:t>
    </dgm:pt>
    <dgm:pt modelId="{32FB340C-4381-421D-BA19-963302EA605E}" type="pres">
      <dgm:prSet presAssocID="{F5E2D16D-8666-4773-BE70-3C854AC4670B}" presName="Name0" presStyleCnt="0">
        <dgm:presLayoutVars>
          <dgm:dir/>
          <dgm:animLvl val="lvl"/>
          <dgm:resizeHandles val="exact"/>
        </dgm:presLayoutVars>
      </dgm:prSet>
      <dgm:spPr/>
    </dgm:pt>
    <dgm:pt modelId="{DFCF42C2-7EA7-4E37-8B9D-DD75B7FDABE2}" type="pres">
      <dgm:prSet presAssocID="{C2E36695-965D-434E-92B5-BECA027262A7}" presName="linNode" presStyleCnt="0"/>
      <dgm:spPr/>
    </dgm:pt>
    <dgm:pt modelId="{61C31036-8F16-44A2-9A44-5FFB04C92867}" type="pres">
      <dgm:prSet presAssocID="{C2E36695-965D-434E-92B5-BECA027262A7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742C55B3-C087-4575-B25D-BF27BE4EDD83}" type="pres">
      <dgm:prSet presAssocID="{C2E36695-965D-434E-92B5-BECA027262A7}" presName="descendantText" presStyleLbl="alignAccFollowNode1" presStyleIdx="0" presStyleCnt="4">
        <dgm:presLayoutVars>
          <dgm:bulletEnabled val="1"/>
        </dgm:presLayoutVars>
      </dgm:prSet>
      <dgm:spPr/>
    </dgm:pt>
    <dgm:pt modelId="{33D9D72F-1BB9-471C-960F-286A99C24BB2}" type="pres">
      <dgm:prSet presAssocID="{0A4F3F24-0901-4648-8AF8-A83081D057CA}" presName="sp" presStyleCnt="0"/>
      <dgm:spPr/>
    </dgm:pt>
    <dgm:pt modelId="{15520671-9E39-4494-BA44-82A4E29A3DF1}" type="pres">
      <dgm:prSet presAssocID="{7B2943B5-174F-4A60-B58B-984335BA5648}" presName="linNode" presStyleCnt="0"/>
      <dgm:spPr/>
    </dgm:pt>
    <dgm:pt modelId="{1D848476-AD30-4F41-8824-7BE16A13DA66}" type="pres">
      <dgm:prSet presAssocID="{7B2943B5-174F-4A60-B58B-984335BA5648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8D87EFFE-D207-4E4C-BFCD-F5ABC51E8773}" type="pres">
      <dgm:prSet presAssocID="{7B2943B5-174F-4A60-B58B-984335BA5648}" presName="descendantText" presStyleLbl="alignAccFollowNode1" presStyleIdx="1" presStyleCnt="4">
        <dgm:presLayoutVars>
          <dgm:bulletEnabled val="1"/>
        </dgm:presLayoutVars>
      </dgm:prSet>
      <dgm:spPr/>
    </dgm:pt>
    <dgm:pt modelId="{3DCA4E2F-E140-4C74-838F-DD56D8C04D9A}" type="pres">
      <dgm:prSet presAssocID="{3F8D0FFA-E178-47F8-8E06-8AC09EF453DC}" presName="sp" presStyleCnt="0"/>
      <dgm:spPr/>
    </dgm:pt>
    <dgm:pt modelId="{0936400C-9287-440A-A80C-290C2E3ED8CC}" type="pres">
      <dgm:prSet presAssocID="{203A897C-EF22-46BF-8FEA-0F93E0344146}" presName="linNode" presStyleCnt="0"/>
      <dgm:spPr/>
    </dgm:pt>
    <dgm:pt modelId="{C9347D81-8341-4A7A-AAE1-7F97579CDA3B}" type="pres">
      <dgm:prSet presAssocID="{203A897C-EF22-46BF-8FEA-0F93E0344146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BA5C8C84-1FB1-4873-87E1-A4E88F7B1CEE}" type="pres">
      <dgm:prSet presAssocID="{203A897C-EF22-46BF-8FEA-0F93E0344146}" presName="descendantText" presStyleLbl="alignAccFollowNode1" presStyleIdx="2" presStyleCnt="4">
        <dgm:presLayoutVars>
          <dgm:bulletEnabled val="1"/>
        </dgm:presLayoutVars>
      </dgm:prSet>
      <dgm:spPr/>
    </dgm:pt>
    <dgm:pt modelId="{71B7CD30-9FA2-4096-891E-A965DEE64D1F}" type="pres">
      <dgm:prSet presAssocID="{4337615A-07C6-4015-832D-6FDDE7028B5C}" presName="sp" presStyleCnt="0"/>
      <dgm:spPr/>
    </dgm:pt>
    <dgm:pt modelId="{1FB341A5-18B4-43D2-94C9-72E40D589DB0}" type="pres">
      <dgm:prSet presAssocID="{2DB617AA-B8B9-4A25-9FBC-D40AB5438453}" presName="linNode" presStyleCnt="0"/>
      <dgm:spPr/>
    </dgm:pt>
    <dgm:pt modelId="{8657BE2B-0142-4179-A269-F24562226797}" type="pres">
      <dgm:prSet presAssocID="{2DB617AA-B8B9-4A25-9FBC-D40AB5438453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C90F777C-B118-4DC4-800C-D87FD4B580F8}" type="pres">
      <dgm:prSet presAssocID="{2DB617AA-B8B9-4A25-9FBC-D40AB5438453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75830D01-8323-4419-9338-A987465E5901}" type="presOf" srcId="{203A897C-EF22-46BF-8FEA-0F93E0344146}" destId="{C9347D81-8341-4A7A-AAE1-7F97579CDA3B}" srcOrd="0" destOrd="0" presId="urn:microsoft.com/office/officeart/2005/8/layout/vList5"/>
    <dgm:cxn modelId="{1B283402-4232-4189-8B63-2D3D383FCE9F}" type="presOf" srcId="{56B08DF4-5DD4-4440-B22B-E2F0107C5ED1}" destId="{8D87EFFE-D207-4E4C-BFCD-F5ABC51E8773}" srcOrd="0" destOrd="1" presId="urn:microsoft.com/office/officeart/2005/8/layout/vList5"/>
    <dgm:cxn modelId="{24D7B412-29EC-4819-8021-A0582AD7B4A5}" type="presOf" srcId="{047CE64B-E596-46E1-8777-83DB8BE12CC9}" destId="{BA5C8C84-1FB1-4873-87E1-A4E88F7B1CEE}" srcOrd="0" destOrd="0" presId="urn:microsoft.com/office/officeart/2005/8/layout/vList5"/>
    <dgm:cxn modelId="{8B9B3D13-9CA6-4C54-879B-09A19D4E1ABD}" type="presOf" srcId="{07F231D8-DBB2-4BF8-ABAA-9C53FD293D0D}" destId="{BA5C8C84-1FB1-4873-87E1-A4E88F7B1CEE}" srcOrd="0" destOrd="1" presId="urn:microsoft.com/office/officeart/2005/8/layout/vList5"/>
    <dgm:cxn modelId="{D4FCC413-26A3-4E05-B36F-C50424370B63}" srcId="{2DB617AA-B8B9-4A25-9FBC-D40AB5438453}" destId="{7EBA6464-3FA1-4A13-A78A-34E5696010DE}" srcOrd="2" destOrd="0" parTransId="{4DEF4C2D-A060-42B4-815F-A20F83854F33}" sibTransId="{1ABCD27A-9BF4-40A7-AC0C-F98E07D28C86}"/>
    <dgm:cxn modelId="{A2BE3314-F4A6-479E-A071-DAF737171259}" srcId="{C2E36695-965D-434E-92B5-BECA027262A7}" destId="{218C22E6-337A-4062-99EE-A860E972F675}" srcOrd="1" destOrd="0" parTransId="{6B15FB08-326F-4A95-A6CB-67A43C1CF03E}" sibTransId="{8A855B60-4239-4019-A137-FD089BEF9ABD}"/>
    <dgm:cxn modelId="{CE8FB927-AEBC-4D18-8214-BDE3E4565E98}" type="presOf" srcId="{AC7A7785-2592-4F18-93A4-150D5082588E}" destId="{742C55B3-C087-4575-B25D-BF27BE4EDD83}" srcOrd="0" destOrd="0" presId="urn:microsoft.com/office/officeart/2005/8/layout/vList5"/>
    <dgm:cxn modelId="{AAAC9B3B-E9F2-452E-AB87-5C7E84094E20}" type="presOf" srcId="{49E51300-1A4B-444A-8C9A-646A4AFA7361}" destId="{C90F777C-B118-4DC4-800C-D87FD4B580F8}" srcOrd="0" destOrd="0" presId="urn:microsoft.com/office/officeart/2005/8/layout/vList5"/>
    <dgm:cxn modelId="{EC81543F-8A6C-49A3-A8BE-E52BBBFC0243}" srcId="{F5E2D16D-8666-4773-BE70-3C854AC4670B}" destId="{C2E36695-965D-434E-92B5-BECA027262A7}" srcOrd="0" destOrd="0" parTransId="{46A5C22D-D3CF-44EE-B774-A518FD6ACB6E}" sibTransId="{0A4F3F24-0901-4648-8AF8-A83081D057CA}"/>
    <dgm:cxn modelId="{88A34A60-4236-4C6B-B129-609469410B68}" srcId="{C2E36695-965D-434E-92B5-BECA027262A7}" destId="{19218BA1-1A56-4552-A624-F3F964F47E6F}" srcOrd="2" destOrd="0" parTransId="{3D6A2800-EE61-4A7A-BF5B-BD242010DEF9}" sibTransId="{2BDCB8CE-536D-4B0B-B6E8-8B2B2AE3443E}"/>
    <dgm:cxn modelId="{31222541-8AE5-4D8D-98FC-F1CCD3DC4990}" srcId="{2DB617AA-B8B9-4A25-9FBC-D40AB5438453}" destId="{49E51300-1A4B-444A-8C9A-646A4AFA7361}" srcOrd="0" destOrd="0" parTransId="{9FEA5BCC-3F20-4A30-83BA-495E0D9581CA}" sibTransId="{9BEEE10F-81C3-4EAD-A2A8-4BCCB9E70A4A}"/>
    <dgm:cxn modelId="{CE128261-A9EE-48D0-AD87-CA544AF26B49}" srcId="{C2E36695-965D-434E-92B5-BECA027262A7}" destId="{AC7A7785-2592-4F18-93A4-150D5082588E}" srcOrd="0" destOrd="0" parTransId="{82741C80-B970-49F3-BB59-4799BD8BC19B}" sibTransId="{C86451B5-4EE0-4E01-817C-753E5DA1B6DD}"/>
    <dgm:cxn modelId="{2A986344-094F-447E-A8CA-5C3E5616FF67}" type="presOf" srcId="{218C22E6-337A-4062-99EE-A860E972F675}" destId="{742C55B3-C087-4575-B25D-BF27BE4EDD83}" srcOrd="0" destOrd="1" presId="urn:microsoft.com/office/officeart/2005/8/layout/vList5"/>
    <dgm:cxn modelId="{A868056F-EBF0-4868-9EB8-56DA2928FC35}" type="presOf" srcId="{C2E36695-965D-434E-92B5-BECA027262A7}" destId="{61C31036-8F16-44A2-9A44-5FFB04C92867}" srcOrd="0" destOrd="0" presId="urn:microsoft.com/office/officeart/2005/8/layout/vList5"/>
    <dgm:cxn modelId="{8076A551-0081-4E4A-9AF4-ADE50AAA72D8}" srcId="{7B2943B5-174F-4A60-B58B-984335BA5648}" destId="{4066217B-0CA7-4ABF-AD43-5AEE44F788D6}" srcOrd="0" destOrd="0" parTransId="{EC37C779-4E42-4326-BBCF-D8F0473E16B1}" sibTransId="{E7840599-637A-41CA-B941-7C4D78C2C771}"/>
    <dgm:cxn modelId="{78F2EC76-4752-40ED-AB38-7AC1285E38F3}" srcId="{2DB617AA-B8B9-4A25-9FBC-D40AB5438453}" destId="{1248E55C-741F-4907-9EA6-8ABC71A48416}" srcOrd="1" destOrd="0" parTransId="{495AA591-54C6-40FB-8065-E09BDA1CC8C0}" sibTransId="{D6872169-58D4-403B-8B09-B2D2D394C882}"/>
    <dgm:cxn modelId="{A9D9ED76-C7E1-4515-8739-97901439EB08}" srcId="{F5E2D16D-8666-4773-BE70-3C854AC4670B}" destId="{7B2943B5-174F-4A60-B58B-984335BA5648}" srcOrd="1" destOrd="0" parTransId="{4998024D-17F0-47BB-A019-C45E42113027}" sibTransId="{3F8D0FFA-E178-47F8-8E06-8AC09EF453DC}"/>
    <dgm:cxn modelId="{BFE4F787-F189-4B87-AE0D-5278106D07A9}" srcId="{F5E2D16D-8666-4773-BE70-3C854AC4670B}" destId="{203A897C-EF22-46BF-8FEA-0F93E0344146}" srcOrd="2" destOrd="0" parTransId="{D1732964-B1E3-433A-896F-63B5A25657E4}" sibTransId="{4337615A-07C6-4015-832D-6FDDE7028B5C}"/>
    <dgm:cxn modelId="{565CDB89-141D-46A1-AF8D-84745F8400A8}" type="presOf" srcId="{F5E2D16D-8666-4773-BE70-3C854AC4670B}" destId="{32FB340C-4381-421D-BA19-963302EA605E}" srcOrd="0" destOrd="0" presId="urn:microsoft.com/office/officeart/2005/8/layout/vList5"/>
    <dgm:cxn modelId="{CE323499-57FE-42A9-942E-B87AA0C1CDDE}" type="presOf" srcId="{7EBA6464-3FA1-4A13-A78A-34E5696010DE}" destId="{C90F777C-B118-4DC4-800C-D87FD4B580F8}" srcOrd="0" destOrd="2" presId="urn:microsoft.com/office/officeart/2005/8/layout/vList5"/>
    <dgm:cxn modelId="{F6B7759E-24C7-4369-82A8-A101B21158D0}" type="presOf" srcId="{1248E55C-741F-4907-9EA6-8ABC71A48416}" destId="{C90F777C-B118-4DC4-800C-D87FD4B580F8}" srcOrd="0" destOrd="1" presId="urn:microsoft.com/office/officeart/2005/8/layout/vList5"/>
    <dgm:cxn modelId="{238C6FB2-ED60-4297-B1FB-B4C485D1A93D}" type="presOf" srcId="{4066217B-0CA7-4ABF-AD43-5AEE44F788D6}" destId="{8D87EFFE-D207-4E4C-BFCD-F5ABC51E8773}" srcOrd="0" destOrd="0" presId="urn:microsoft.com/office/officeart/2005/8/layout/vList5"/>
    <dgm:cxn modelId="{95B444BA-C10E-4A4F-AD21-A5AECECF9D41}" srcId="{F5E2D16D-8666-4773-BE70-3C854AC4670B}" destId="{2DB617AA-B8B9-4A25-9FBC-D40AB5438453}" srcOrd="3" destOrd="0" parTransId="{260C652B-C546-4E1C-924E-3664C2EDF556}" sibTransId="{98D8285D-F473-446D-90BE-6AC1DDD733FF}"/>
    <dgm:cxn modelId="{35C8BFBE-6478-4442-A776-A0A74EF22516}" srcId="{7B2943B5-174F-4A60-B58B-984335BA5648}" destId="{56B08DF4-5DD4-4440-B22B-E2F0107C5ED1}" srcOrd="1" destOrd="0" parTransId="{4D7C1B20-B218-4746-A992-F62470DF93E7}" sibTransId="{DE5C96E2-9056-4F4A-91A3-F305F6E74BE5}"/>
    <dgm:cxn modelId="{A39208C9-3645-4CF9-9F2B-B0D9CB4FA1B4}" srcId="{203A897C-EF22-46BF-8FEA-0F93E0344146}" destId="{07F231D8-DBB2-4BF8-ABAA-9C53FD293D0D}" srcOrd="1" destOrd="0" parTransId="{E122B524-E716-4985-BA54-078D78BF9D5B}" sibTransId="{7E6E7F02-09E9-4CF7-AD54-E46C99B4CAD5}"/>
    <dgm:cxn modelId="{FB586DD8-5913-470E-AB8F-5879FA3194DC}" type="presOf" srcId="{19218BA1-1A56-4552-A624-F3F964F47E6F}" destId="{742C55B3-C087-4575-B25D-BF27BE4EDD83}" srcOrd="0" destOrd="2" presId="urn:microsoft.com/office/officeart/2005/8/layout/vList5"/>
    <dgm:cxn modelId="{BA92AAE3-CC1C-4237-934A-3A03C10F824F}" srcId="{203A897C-EF22-46BF-8FEA-0F93E0344146}" destId="{047CE64B-E596-46E1-8777-83DB8BE12CC9}" srcOrd="0" destOrd="0" parTransId="{2A0AE06C-B0A6-4603-AEEF-DE2F58514E98}" sibTransId="{AA00C891-B70D-4370-853C-02EE951783A8}"/>
    <dgm:cxn modelId="{5B6215E6-6B3B-4E3F-9789-23B66F007BC5}" type="presOf" srcId="{7B2943B5-174F-4A60-B58B-984335BA5648}" destId="{1D848476-AD30-4F41-8824-7BE16A13DA66}" srcOrd="0" destOrd="0" presId="urn:microsoft.com/office/officeart/2005/8/layout/vList5"/>
    <dgm:cxn modelId="{8B842EEB-F75D-423B-B28D-3EDDE25771BC}" type="presOf" srcId="{2DB617AA-B8B9-4A25-9FBC-D40AB5438453}" destId="{8657BE2B-0142-4179-A269-F24562226797}" srcOrd="0" destOrd="0" presId="urn:microsoft.com/office/officeart/2005/8/layout/vList5"/>
    <dgm:cxn modelId="{7FF833F9-BBBA-4206-B709-6D79D2EC0B66}" type="presParOf" srcId="{32FB340C-4381-421D-BA19-963302EA605E}" destId="{DFCF42C2-7EA7-4E37-8B9D-DD75B7FDABE2}" srcOrd="0" destOrd="0" presId="urn:microsoft.com/office/officeart/2005/8/layout/vList5"/>
    <dgm:cxn modelId="{E610D8CD-23B0-4F3C-9D4C-786307CCF3FE}" type="presParOf" srcId="{DFCF42C2-7EA7-4E37-8B9D-DD75B7FDABE2}" destId="{61C31036-8F16-44A2-9A44-5FFB04C92867}" srcOrd="0" destOrd="0" presId="urn:microsoft.com/office/officeart/2005/8/layout/vList5"/>
    <dgm:cxn modelId="{A6BFE969-5800-4495-83B0-749523931271}" type="presParOf" srcId="{DFCF42C2-7EA7-4E37-8B9D-DD75B7FDABE2}" destId="{742C55B3-C087-4575-B25D-BF27BE4EDD83}" srcOrd="1" destOrd="0" presId="urn:microsoft.com/office/officeart/2005/8/layout/vList5"/>
    <dgm:cxn modelId="{9CE5A3EA-F0C7-4F5D-A751-05D1A2849977}" type="presParOf" srcId="{32FB340C-4381-421D-BA19-963302EA605E}" destId="{33D9D72F-1BB9-471C-960F-286A99C24BB2}" srcOrd="1" destOrd="0" presId="urn:microsoft.com/office/officeart/2005/8/layout/vList5"/>
    <dgm:cxn modelId="{A5D2CB87-7F97-4511-A7F5-841650FEC72E}" type="presParOf" srcId="{32FB340C-4381-421D-BA19-963302EA605E}" destId="{15520671-9E39-4494-BA44-82A4E29A3DF1}" srcOrd="2" destOrd="0" presId="urn:microsoft.com/office/officeart/2005/8/layout/vList5"/>
    <dgm:cxn modelId="{728EE499-AB76-43F6-A510-1E1DDCC75DE0}" type="presParOf" srcId="{15520671-9E39-4494-BA44-82A4E29A3DF1}" destId="{1D848476-AD30-4F41-8824-7BE16A13DA66}" srcOrd="0" destOrd="0" presId="urn:microsoft.com/office/officeart/2005/8/layout/vList5"/>
    <dgm:cxn modelId="{6E2CE420-ACCA-4A19-A459-ED7207539EE0}" type="presParOf" srcId="{15520671-9E39-4494-BA44-82A4E29A3DF1}" destId="{8D87EFFE-D207-4E4C-BFCD-F5ABC51E8773}" srcOrd="1" destOrd="0" presId="urn:microsoft.com/office/officeart/2005/8/layout/vList5"/>
    <dgm:cxn modelId="{893D11AA-493D-4D4B-B0A5-DFF62FCB5022}" type="presParOf" srcId="{32FB340C-4381-421D-BA19-963302EA605E}" destId="{3DCA4E2F-E140-4C74-838F-DD56D8C04D9A}" srcOrd="3" destOrd="0" presId="urn:microsoft.com/office/officeart/2005/8/layout/vList5"/>
    <dgm:cxn modelId="{7D1B1B39-8304-43FB-9BDC-E0F53F4E4C09}" type="presParOf" srcId="{32FB340C-4381-421D-BA19-963302EA605E}" destId="{0936400C-9287-440A-A80C-290C2E3ED8CC}" srcOrd="4" destOrd="0" presId="urn:microsoft.com/office/officeart/2005/8/layout/vList5"/>
    <dgm:cxn modelId="{E767134D-428B-41BB-85C7-80B71C44960A}" type="presParOf" srcId="{0936400C-9287-440A-A80C-290C2E3ED8CC}" destId="{C9347D81-8341-4A7A-AAE1-7F97579CDA3B}" srcOrd="0" destOrd="0" presId="urn:microsoft.com/office/officeart/2005/8/layout/vList5"/>
    <dgm:cxn modelId="{09663489-B54D-4F8E-8674-01716802B6F7}" type="presParOf" srcId="{0936400C-9287-440A-A80C-290C2E3ED8CC}" destId="{BA5C8C84-1FB1-4873-87E1-A4E88F7B1CEE}" srcOrd="1" destOrd="0" presId="urn:microsoft.com/office/officeart/2005/8/layout/vList5"/>
    <dgm:cxn modelId="{1EC68B0B-DE5D-4B93-A4B6-84B6EA14B601}" type="presParOf" srcId="{32FB340C-4381-421D-BA19-963302EA605E}" destId="{71B7CD30-9FA2-4096-891E-A965DEE64D1F}" srcOrd="5" destOrd="0" presId="urn:microsoft.com/office/officeart/2005/8/layout/vList5"/>
    <dgm:cxn modelId="{895E2B0F-2FB3-48B2-AEC2-3B7C416CEEA6}" type="presParOf" srcId="{32FB340C-4381-421D-BA19-963302EA605E}" destId="{1FB341A5-18B4-43D2-94C9-72E40D589DB0}" srcOrd="6" destOrd="0" presId="urn:microsoft.com/office/officeart/2005/8/layout/vList5"/>
    <dgm:cxn modelId="{9D27EABD-3202-4829-A62F-96C16823131D}" type="presParOf" srcId="{1FB341A5-18B4-43D2-94C9-72E40D589DB0}" destId="{8657BE2B-0142-4179-A269-F24562226797}" srcOrd="0" destOrd="0" presId="urn:microsoft.com/office/officeart/2005/8/layout/vList5"/>
    <dgm:cxn modelId="{DEF6EDE2-12C5-40AF-AD17-F95DCE109473}" type="presParOf" srcId="{1FB341A5-18B4-43D2-94C9-72E40D589DB0}" destId="{C90F777C-B118-4DC4-800C-D87FD4B580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7189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HRex Overview Outline</a:t>
          </a:r>
          <a:endParaRPr lang="en-CA" sz="1700" kern="1200" dirty="0"/>
        </a:p>
      </dsp:txBody>
      <dsp:txXfrm>
        <a:off x="1601181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3040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58892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HRex Basics</a:t>
          </a:r>
          <a:endParaRPr lang="en-CA" sz="2000" kern="1200" dirty="0"/>
        </a:p>
      </dsp:txBody>
      <dsp:txXfrm>
        <a:off x="2072884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3040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58892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Common Guidance</a:t>
          </a:r>
          <a:endParaRPr lang="en-CA" sz="2000" kern="1200" dirty="0"/>
        </a:p>
      </dsp:txBody>
      <dsp:txXfrm>
        <a:off x="2072884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3040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58892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 Core Support</a:t>
          </a:r>
          <a:endParaRPr lang="en-CA" sz="2000" kern="1200" dirty="0"/>
        </a:p>
      </dsp:txBody>
      <dsp:txXfrm>
        <a:off x="2072884" y="1807122"/>
        <a:ext cx="2412991" cy="449754"/>
      </dsp:txXfrm>
    </dsp:sp>
    <dsp:sp modelId="{8E1030CD-02DB-4F6F-A18F-7AF9D8830B11}">
      <dsp:nvSpPr>
        <dsp:cNvPr id="0" name=""/>
        <dsp:cNvSpPr/>
      </dsp:nvSpPr>
      <dsp:spPr>
        <a:xfrm>
          <a:off x="1823040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58892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Member Match</a:t>
          </a:r>
          <a:endParaRPr lang="en-CA" sz="2000" kern="1200" dirty="0"/>
        </a:p>
      </dsp:txBody>
      <dsp:txXfrm>
        <a:off x="2072884" y="2404295"/>
        <a:ext cx="2412991" cy="449754"/>
      </dsp:txXfrm>
    </dsp:sp>
    <dsp:sp modelId="{9075013B-E25D-4E36-B033-696E4E598AAF}">
      <dsp:nvSpPr>
        <dsp:cNvPr id="0" name=""/>
        <dsp:cNvSpPr/>
      </dsp:nvSpPr>
      <dsp:spPr>
        <a:xfrm>
          <a:off x="1823040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FE8D4F-6703-4CB8-A6C9-7388CAEB65D7}">
      <dsp:nvSpPr>
        <dsp:cNvPr id="0" name=""/>
        <dsp:cNvSpPr/>
      </dsp:nvSpPr>
      <dsp:spPr>
        <a:xfrm>
          <a:off x="2058892" y="2987476"/>
          <a:ext cx="2449918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2">
              <a:lumMod val="40000"/>
              <a:lumOff val="6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Endpoint Discovery</a:t>
          </a:r>
          <a:endParaRPr lang="en-CA" sz="2000" kern="1200" dirty="0"/>
        </a:p>
      </dsp:txBody>
      <dsp:txXfrm>
        <a:off x="2072884" y="3001468"/>
        <a:ext cx="2421934" cy="449754"/>
      </dsp:txXfrm>
    </dsp:sp>
    <dsp:sp modelId="{1141F412-4294-48C7-A71D-4E5C6BB99A07}">
      <dsp:nvSpPr>
        <dsp:cNvPr id="0" name=""/>
        <dsp:cNvSpPr/>
      </dsp:nvSpPr>
      <dsp:spPr>
        <a:xfrm>
          <a:off x="1823040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99422A-43E7-4F05-92EA-977D7A7C593E}">
      <dsp:nvSpPr>
        <dsp:cNvPr id="0" name=""/>
        <dsp:cNvSpPr/>
      </dsp:nvSpPr>
      <dsp:spPr>
        <a:xfrm>
          <a:off x="2058892" y="3584649"/>
          <a:ext cx="2445882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Task-based Queries</a:t>
          </a:r>
          <a:endParaRPr lang="en-CA" sz="2000" kern="1200" dirty="0"/>
        </a:p>
      </dsp:txBody>
      <dsp:txXfrm>
        <a:off x="2072884" y="3598641"/>
        <a:ext cx="2417898" cy="4497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2C55B3-C087-4575-B25D-BF27BE4EDD83}">
      <dsp:nvSpPr>
        <dsp:cNvPr id="0" name=""/>
        <dsp:cNvSpPr/>
      </dsp:nvSpPr>
      <dsp:spPr>
        <a:xfrm rot="5400000">
          <a:off x="6898307" y="-2905515"/>
          <a:ext cx="868576" cy="6901266"/>
        </a:xfrm>
        <a:prstGeom prst="round2SameRect">
          <a:avLst/>
        </a:prstGeom>
        <a:solidFill>
          <a:schemeClr val="accent2">
            <a:lumMod val="60000"/>
            <a:lumOff val="4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E.g. Payer’s provider directory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No identity, access, authentication or audit requirements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May still protect site (e.g. DoS)</a:t>
          </a:r>
          <a:endParaRPr lang="en-CA" sz="1600" kern="1200" dirty="0"/>
        </a:p>
      </dsp:txBody>
      <dsp:txXfrm rot="-5400000">
        <a:off x="3881962" y="153230"/>
        <a:ext cx="6858866" cy="783776"/>
      </dsp:txXfrm>
    </dsp:sp>
    <dsp:sp modelId="{61C31036-8F16-44A2-9A44-5FFB04C92867}">
      <dsp:nvSpPr>
        <dsp:cNvPr id="0" name=""/>
        <dsp:cNvSpPr/>
      </dsp:nvSpPr>
      <dsp:spPr>
        <a:xfrm>
          <a:off x="0" y="2257"/>
          <a:ext cx="3881962" cy="1085720"/>
        </a:xfrm>
        <a:prstGeom prst="roundRect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Open data</a:t>
          </a:r>
          <a:endParaRPr lang="en-CA" sz="3200" kern="1200" dirty="0"/>
        </a:p>
      </dsp:txBody>
      <dsp:txXfrm>
        <a:off x="53000" y="55257"/>
        <a:ext cx="3775962" cy="979720"/>
      </dsp:txXfrm>
    </dsp:sp>
    <dsp:sp modelId="{8D87EFFE-D207-4E4C-BFCD-F5ABC51E8773}">
      <dsp:nvSpPr>
        <dsp:cNvPr id="0" name=""/>
        <dsp:cNvSpPr/>
      </dsp:nvSpPr>
      <dsp:spPr>
        <a:xfrm rot="5400000">
          <a:off x="6898307" y="-1765509"/>
          <a:ext cx="868576" cy="6901266"/>
        </a:xfrm>
        <a:prstGeom prst="round2SameRect">
          <a:avLst/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E.g. open schedule slots, aggregated patient data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Protection up to supplier</a:t>
          </a:r>
          <a:endParaRPr lang="en-CA" sz="1600" kern="1200" dirty="0"/>
        </a:p>
      </dsp:txBody>
      <dsp:txXfrm rot="-5400000">
        <a:off x="3881962" y="1293236"/>
        <a:ext cx="6858866" cy="783776"/>
      </dsp:txXfrm>
    </dsp:sp>
    <dsp:sp modelId="{1D848476-AD30-4F41-8824-7BE16A13DA66}">
      <dsp:nvSpPr>
        <dsp:cNvPr id="0" name=""/>
        <dsp:cNvSpPr/>
      </dsp:nvSpPr>
      <dsp:spPr>
        <a:xfrm>
          <a:off x="0" y="1142263"/>
          <a:ext cx="3881962" cy="1085720"/>
        </a:xfrm>
        <a:prstGeom prst="roundRect">
          <a:avLst/>
        </a:prstGeom>
        <a:solidFill>
          <a:schemeClr val="bg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Sensitive business information</a:t>
          </a:r>
          <a:endParaRPr lang="en-CA" sz="3200" kern="1200" dirty="0"/>
        </a:p>
      </dsp:txBody>
      <dsp:txXfrm>
        <a:off x="53000" y="1195263"/>
        <a:ext cx="3775962" cy="979720"/>
      </dsp:txXfrm>
    </dsp:sp>
    <dsp:sp modelId="{BA5C8C84-1FB1-4873-87E1-A4E88F7B1CEE}">
      <dsp:nvSpPr>
        <dsp:cNvPr id="0" name=""/>
        <dsp:cNvSpPr/>
      </dsp:nvSpPr>
      <dsp:spPr>
        <a:xfrm rot="5400000">
          <a:off x="6898307" y="-625502"/>
          <a:ext cx="868576" cy="6901266"/>
        </a:xfrm>
        <a:prstGeom prst="round2SameRect">
          <a:avLst/>
        </a:prstGeom>
        <a:solidFill>
          <a:schemeClr val="accent4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Identity confirmation &amp; secure exchange required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Follow best practices</a:t>
          </a:r>
          <a:endParaRPr lang="en-CA" sz="1600" kern="1200" dirty="0"/>
        </a:p>
      </dsp:txBody>
      <dsp:txXfrm rot="-5400000">
        <a:off x="3881962" y="2433243"/>
        <a:ext cx="6858866" cy="783776"/>
      </dsp:txXfrm>
    </dsp:sp>
    <dsp:sp modelId="{C9347D81-8341-4A7A-AAE1-7F97579CDA3B}">
      <dsp:nvSpPr>
        <dsp:cNvPr id="0" name=""/>
        <dsp:cNvSpPr/>
      </dsp:nvSpPr>
      <dsp:spPr>
        <a:xfrm>
          <a:off x="0" y="2282270"/>
          <a:ext cx="3881962" cy="1085720"/>
        </a:xfrm>
        <a:prstGeom prst="round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Token/key exchange</a:t>
          </a:r>
          <a:endParaRPr lang="en-CA" sz="3200" kern="1200" dirty="0"/>
        </a:p>
      </dsp:txBody>
      <dsp:txXfrm>
        <a:off x="53000" y="2335270"/>
        <a:ext cx="3775962" cy="979720"/>
      </dsp:txXfrm>
    </dsp:sp>
    <dsp:sp modelId="{C90F777C-B118-4DC4-800C-D87FD4B580F8}">
      <dsp:nvSpPr>
        <dsp:cNvPr id="0" name=""/>
        <dsp:cNvSpPr/>
      </dsp:nvSpPr>
      <dsp:spPr>
        <a:xfrm rot="5400000">
          <a:off x="6898307" y="514504"/>
          <a:ext cx="868576" cy="690126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Verify requester identity and permissions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Log all exchanges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If with a BA, must have a BAA</a:t>
          </a:r>
          <a:endParaRPr lang="en-CA" sz="1600" kern="1200" dirty="0"/>
        </a:p>
      </dsp:txBody>
      <dsp:txXfrm rot="-5400000">
        <a:off x="3881962" y="3573249"/>
        <a:ext cx="6858866" cy="783776"/>
      </dsp:txXfrm>
    </dsp:sp>
    <dsp:sp modelId="{8657BE2B-0142-4179-A269-F24562226797}">
      <dsp:nvSpPr>
        <dsp:cNvPr id="0" name=""/>
        <dsp:cNvSpPr/>
      </dsp:nvSpPr>
      <dsp:spPr>
        <a:xfrm>
          <a:off x="0" y="3422277"/>
          <a:ext cx="3881962" cy="10857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PHI</a:t>
          </a:r>
          <a:endParaRPr lang="en-CA" sz="3200" kern="1200" dirty="0"/>
        </a:p>
      </dsp:txBody>
      <dsp:txXfrm>
        <a:off x="53000" y="3475277"/>
        <a:ext cx="3775962" cy="9797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938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050499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5526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71AFB-2011-4A1D-A9AD-06DE287C00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40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CapabilityStatements</a:t>
            </a:r>
            <a:r>
              <a:rPr lang="en-US" dirty="0"/>
              <a:t> in HRex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0355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Specific expectations for Mutual TLS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43317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BAA = business associate agreement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7094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E26A28-27B4-7DB3-9DEC-F1692D4A3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B1E285-5B72-B6D4-3E4C-C7297E6B49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271CDB-0A95-6887-8738-B8406D6A0F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FBB0F-3383-BB21-4FB9-86763B7007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71AFB-2011-4A1D-A9AD-06DE287C009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80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AA7B7C-BCF4-4226-B195-CE771F4386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210965C-DF07-4C6E-A6AB-EFDD090441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92663" y="2733276"/>
            <a:ext cx="6335882" cy="912292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accent1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/>
              <a:t>PRESENTATION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A2ACF1BC-C0D6-B981-0F38-C5C9A5B3AE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2663" y="3645568"/>
            <a:ext cx="6335882" cy="53553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r">
              <a:buNone/>
              <a:defRPr sz="3200" b="0">
                <a:solidFill>
                  <a:schemeClr val="accent3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/>
              <a:t>Presentation Subtitle</a:t>
            </a:r>
          </a:p>
        </p:txBody>
      </p:sp>
      <p:pic>
        <p:nvPicPr>
          <p:cNvPr id="3" name="Picture 2" descr="Text, logo&#10;&#10;Description automatically generated">
            <a:extLst>
              <a:ext uri="{FF2B5EF4-FFF2-40B4-BE49-F238E27FC236}">
                <a16:creationId xmlns:a16="http://schemas.microsoft.com/office/drawing/2014/main" id="{85DBC1B3-9973-A383-A8E1-DEC586C917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711" y="275461"/>
            <a:ext cx="3136398" cy="8016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74D1292-F857-1A2A-4FD3-66F592C326D9}"/>
              </a:ext>
            </a:extLst>
          </p:cNvPr>
          <p:cNvSpPr/>
          <p:nvPr userDrawn="1"/>
        </p:nvSpPr>
        <p:spPr>
          <a:xfrm>
            <a:off x="4880758" y="6501740"/>
            <a:ext cx="1882239" cy="2671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0963016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E8DA59A-9CB6-4EF8-84D5-BB0533F59D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34" y="0"/>
            <a:ext cx="5373466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C41A2-7EB3-438C-A345-77D58413DF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41529" y="3348989"/>
            <a:ext cx="6324777" cy="5355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buNone/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en-US">
                <a:solidFill>
                  <a:srgbClr val="CB915F"/>
                </a:solidFill>
              </a:rPr>
              <a:t>Slide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00FB23-823C-744E-C8B9-004E6345A0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1707" y="2733724"/>
            <a:ext cx="6324599" cy="53553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51657F"/>
                </a:solidFill>
                <a:latin typeface="+mn-lt"/>
              </a:defRPr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0948351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Slide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E8DA59A-9CB6-4EF8-84D5-BB0533F59D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34" y="0"/>
            <a:ext cx="537346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A985B9-F630-831D-9C50-6933FEB39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1707" y="2733724"/>
            <a:ext cx="6324599" cy="53553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51657F"/>
                </a:solidFill>
                <a:latin typeface="+mn-lt"/>
              </a:defRPr>
            </a:lvl1pPr>
          </a:lstStyle>
          <a:p>
            <a:r>
              <a:rPr lang="en-US" dirty="0"/>
              <a:t>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87492558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Main Sl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DC60153-C4A0-4ABD-BB96-7A6F62145B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4900" y="2085975"/>
            <a:ext cx="10500958" cy="410527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871EB2-1E91-AC2D-A255-3F17DC010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4" name="Holder 6">
            <a:extLst>
              <a:ext uri="{FF2B5EF4-FFF2-40B4-BE49-F238E27FC236}">
                <a16:creationId xmlns:a16="http://schemas.microsoft.com/office/drawing/2014/main" id="{3320FE43-286D-AC44-2E5C-B24A73BBE56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9239250" y="6489700"/>
            <a:ext cx="2743200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64114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20">
          <p15:clr>
            <a:srgbClr val="FBAE40"/>
          </p15:clr>
        </p15:guide>
        <p15:guide id="3" orient="horz" pos="1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DC60153-C4A0-4ABD-BB96-7A6F62145B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4900" y="1890031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14C08CF0-4515-4A31-9BA6-4B5F111047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7950" y="1890030"/>
            <a:ext cx="4794768" cy="1795363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buClr>
                <a:schemeClr val="bg2"/>
              </a:buClr>
              <a:defRPr sz="2400"/>
            </a:lvl1pPr>
            <a:lvl2pPr marL="685800" indent="-2286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sz="2000"/>
            </a:lvl2pPr>
            <a:lvl3pPr>
              <a:lnSpc>
                <a:spcPct val="100000"/>
              </a:lnSpc>
              <a:buClr>
                <a:schemeClr val="accent3"/>
              </a:buClr>
              <a:defRPr sz="1800"/>
            </a:lvl3pPr>
            <a:lvl4pPr marL="1600200" indent="-228600">
              <a:lnSpc>
                <a:spcPct val="100000"/>
              </a:lnSpc>
              <a:buClr>
                <a:schemeClr val="accent4"/>
              </a:buClr>
              <a:buFont typeface="Arial" panose="020B0604020202020204" pitchFamily="34" charset="0"/>
              <a:buChar char="‒"/>
              <a:defRPr sz="1600"/>
            </a:lvl4pPr>
            <a:lvl5pPr>
              <a:lnSpc>
                <a:spcPct val="100000"/>
              </a:lnSpc>
              <a:buClr>
                <a:schemeClr val="bg2"/>
              </a:buCl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EF1C7-E37F-C422-6CD6-BA12D75E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5988972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20" userDrawn="1">
          <p15:clr>
            <a:srgbClr val="FBAE40"/>
          </p15:clr>
        </p15:guide>
        <p15:guide id="3" orient="horz" pos="19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0C457-9F9E-46F0-A916-CC6DB41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4887C3B-057F-4D1D-8672-DA58E661878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C3FD4-64B5-4278-942E-156D356BF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98535" cy="18900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CC1CF-727A-9D7C-16E1-5C3025944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1214" y="36512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17300327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1374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6B4A48-247A-4C16-A6A8-B6C3BA5D1B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630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38BA55-8814-44D0-977F-268352C716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-1466" b="-11706"/>
          <a:stretch/>
        </p:blipFill>
        <p:spPr>
          <a:xfrm>
            <a:off x="3713482" y="680665"/>
            <a:ext cx="8288017" cy="3546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3D870D-F2BF-4966-BD69-729039903A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74740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EC59813A-0323-4CF7-BDB8-3CABDC2732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7648" y="1452134"/>
            <a:ext cx="3649526" cy="4980416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472005"/>
                </a:solidFill>
              </a:defRPr>
            </a:lvl1pPr>
            <a:lvl2pPr>
              <a:defRPr sz="2000">
                <a:solidFill>
                  <a:srgbClr val="472005"/>
                </a:solidFill>
              </a:defRPr>
            </a:lvl2pPr>
            <a:lvl3pPr>
              <a:defRPr sz="1800">
                <a:solidFill>
                  <a:srgbClr val="472005"/>
                </a:solidFill>
              </a:defRPr>
            </a:lvl3pPr>
            <a:lvl4pPr>
              <a:defRPr sz="1600">
                <a:solidFill>
                  <a:srgbClr val="472005"/>
                </a:solidFill>
              </a:defRPr>
            </a:lvl4pPr>
            <a:lvl5pPr>
              <a:defRPr sz="1600">
                <a:solidFill>
                  <a:srgbClr val="472005"/>
                </a:solidFill>
              </a:defRPr>
            </a:lvl5pPr>
          </a:lstStyle>
          <a:p>
            <a:pPr lvl="0"/>
            <a:r>
              <a:rPr lang="en-US"/>
              <a:t>Level 1 Bullet</a:t>
            </a:r>
          </a:p>
          <a:p>
            <a:pPr lvl="1"/>
            <a:r>
              <a:rPr lang="en-US"/>
              <a:t>Level 2 Bullet</a:t>
            </a:r>
          </a:p>
          <a:p>
            <a:pPr lvl="2"/>
            <a:r>
              <a:rPr lang="en-US"/>
              <a:t>Level 3 Bullet</a:t>
            </a:r>
          </a:p>
          <a:p>
            <a:pPr lvl="3"/>
            <a:r>
              <a:rPr lang="en-US"/>
              <a:t>Level 4 Bullet</a:t>
            </a:r>
          </a:p>
          <a:p>
            <a:pPr lvl="4"/>
            <a:r>
              <a:rPr lang="en-US"/>
              <a:t>Level 5 Bullet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A99DA-F40E-66C3-5002-82CC0D411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1214" y="197346"/>
            <a:ext cx="7654644" cy="775778"/>
          </a:xfrm>
          <a:prstGeom prst="rect">
            <a:avLst/>
          </a:prstGeo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Holder 6">
            <a:extLst>
              <a:ext uri="{FF2B5EF4-FFF2-40B4-BE49-F238E27FC236}">
                <a16:creationId xmlns:a16="http://schemas.microsoft.com/office/drawing/2014/main" id="{B7F52926-A9FE-9093-3497-236692AFA6B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9239250" y="6489700"/>
            <a:ext cx="2743200" cy="365125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738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E6FA0222-D974-4942-B426-D99A124E1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39250" y="648970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887C3B-057F-4D1D-8672-DA58E661878F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51657F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51657F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B4E3928-6F20-08F9-6AE6-7E968E0F7365}"/>
              </a:ext>
            </a:extLst>
          </p:cNvPr>
          <p:cNvSpPr txBox="1">
            <a:spLocks/>
          </p:cNvSpPr>
          <p:nvPr userDrawn="1"/>
        </p:nvSpPr>
        <p:spPr>
          <a:xfrm>
            <a:off x="209550" y="6545502"/>
            <a:ext cx="8752503" cy="20313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CA" dirty="0"/>
              <a:t>© 2025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317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674" r:id="rId2"/>
    <p:sldLayoutId id="2147483829" r:id="rId3"/>
    <p:sldLayoutId id="2147483772" r:id="rId4"/>
    <p:sldLayoutId id="2147483672" r:id="rId5"/>
    <p:sldLayoutId id="2147483676" r:id="rId6"/>
    <p:sldLayoutId id="2147483792" r:id="rId7"/>
    <p:sldLayoutId id="2147483828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hl7.org/fhir/us/davinci-hrex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here2there.ca/principles-focused-evaluation/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davinci-crd/background.html#architectural-approach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hyperlink" Target="https://build.fhir.org/exchanging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132154&amp;picture=survey-check-list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R4/security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stackpointer.io/security/nginx-disable-version-header/404/attachment/security/" TargetMode="External"/><Relationship Id="rId5" Type="http://schemas.openxmlformats.org/officeDocument/2006/relationships/image" Target="../media/image21.jpg"/><Relationship Id="rId4" Type="http://schemas.openxmlformats.org/officeDocument/2006/relationships/hyperlink" Target="http://hl7.org/fhir/R4/safety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mailto:lmckenzie@gevityinc.com" TargetMode="Externa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puzzle-cooperation-together-1020425/" TargetMode="External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wer_cord" TargetMode="Externa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tree/master/presentations/2025-04-DaVinci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pixabay.com/en/search-loupe-document-97587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ixabay.com/en/target-dart-aim-success-goal-1414775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fhir.org/#narrow/channel/433432-Da-Vinci-HRex" TargetMode="External"/><Relationship Id="rId2" Type="http://schemas.openxmlformats.org/officeDocument/2006/relationships/hyperlink" Target="mailto:lloyd@dogwoodhealthconsulting.com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91324/arrow-simple-way-green-by-cyberscooty-191324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ixabay.com/en/target-dart-aim-success-goal-1414775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lumenlearning.com/suny-wm-compapp/chapter/columns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550E64-17AE-949A-FBDC-1314A4DEDB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15053" y="3240679"/>
            <a:ext cx="7768916" cy="978729"/>
          </a:xfrm>
        </p:spPr>
        <p:txBody>
          <a:bodyPr wrap="square" lIns="91440" tIns="45720" rIns="91440" bIns="45720" anchor="b">
            <a:spAutoFit/>
          </a:bodyPr>
          <a:lstStyle/>
          <a:p>
            <a:r>
              <a:rPr lang="en-US" dirty="0"/>
              <a:t>Introduction to</a:t>
            </a:r>
            <a:br>
              <a:rPr lang="en-US" dirty="0"/>
            </a:br>
            <a:r>
              <a:rPr lang="en-US" dirty="0"/>
              <a:t>Health Record Exchange (HRex)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A222E4-7DF5-2E11-3F21-CE6F28CEC1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68003" y="4230071"/>
            <a:ext cx="6335882" cy="1993366"/>
          </a:xfrm>
        </p:spPr>
        <p:txBody>
          <a:bodyPr lIns="91440" tIns="45720" rIns="91440" bIns="45720" anchor="t">
            <a:spAutoFit/>
          </a:bodyPr>
          <a:lstStyle/>
          <a:p>
            <a:endParaRPr lang="en-US" b="1" i="1" dirty="0"/>
          </a:p>
          <a:p>
            <a:r>
              <a:rPr lang="en-US" b="1" i="1" dirty="0"/>
              <a:t>2025 HL7 Da Vinci Burden Reduction and Payor API Implementer Support</a:t>
            </a:r>
          </a:p>
        </p:txBody>
      </p:sp>
      <p:sp>
        <p:nvSpPr>
          <p:cNvPr id="2" name="Google Shape;102;p19">
            <a:extLst>
              <a:ext uri="{FF2B5EF4-FFF2-40B4-BE49-F238E27FC236}">
                <a16:creationId xmlns:a16="http://schemas.microsoft.com/office/drawing/2014/main" id="{A9745C75-D4CF-A82B-7EC6-00339F6D133C}"/>
              </a:ext>
            </a:extLst>
          </p:cNvPr>
          <p:cNvSpPr txBox="1"/>
          <p:nvPr/>
        </p:nvSpPr>
        <p:spPr>
          <a:xfrm>
            <a:off x="7216999" y="2072965"/>
            <a:ext cx="4366970" cy="511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bg2"/>
                </a:solidFill>
                <a:latin typeface="+mj-lt"/>
                <a:cs typeface="Arial" panose="020B0604020202020204" pitchFamily="34" charset="0"/>
                <a:sym typeface="Arial"/>
              </a:rPr>
              <a:t>HL7 Da Vinci Training</a:t>
            </a:r>
            <a:endParaRPr lang="en-US" sz="2800" b="0" i="0" u="none" strike="noStrike" cap="none" dirty="0">
              <a:solidFill>
                <a:schemeClr val="bg2"/>
              </a:solidFill>
              <a:latin typeface="+mj-lt"/>
              <a:cs typeface="Arial" panose="020B0604020202020204" pitchFamily="34" charset="0"/>
              <a:sym typeface="Arial"/>
            </a:endParaRPr>
          </a:p>
        </p:txBody>
      </p:sp>
      <p:sp>
        <p:nvSpPr>
          <p:cNvPr id="3" name="Google Shape;101;p19">
            <a:extLst>
              <a:ext uri="{FF2B5EF4-FFF2-40B4-BE49-F238E27FC236}">
                <a16:creationId xmlns:a16="http://schemas.microsoft.com/office/drawing/2014/main" id="{29CBC5A0-438F-8693-D53F-162B5E6D85E5}"/>
              </a:ext>
            </a:extLst>
          </p:cNvPr>
          <p:cNvSpPr txBox="1">
            <a:spLocks/>
          </p:cNvSpPr>
          <p:nvPr/>
        </p:nvSpPr>
        <p:spPr>
          <a:xfrm>
            <a:off x="5383319" y="2609804"/>
            <a:ext cx="6051135" cy="363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+mj-lt"/>
              </a:rPr>
              <a:t>February 11, 2025 </a:t>
            </a: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5289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22D4FDA-0338-2707-D9B9-16D7116E8E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30008" y="2085975"/>
            <a:ext cx="4775850" cy="4105275"/>
          </a:xfrm>
        </p:spPr>
        <p:txBody>
          <a:bodyPr/>
          <a:lstStyle/>
          <a:p>
            <a:r>
              <a:rPr lang="en-US" dirty="0"/>
              <a:t>Implementers:</a:t>
            </a:r>
          </a:p>
          <a:p>
            <a:pPr lvl="1"/>
            <a:r>
              <a:rPr lang="en-US" dirty="0"/>
              <a:t>Don’t claim conformance to HRex</a:t>
            </a:r>
          </a:p>
          <a:p>
            <a:pPr lvl="1"/>
            <a:r>
              <a:rPr lang="en-US" dirty="0"/>
              <a:t>Will need to care about most content </a:t>
            </a:r>
            <a:r>
              <a:rPr lang="en-US" b="1" dirty="0"/>
              <a:t>in</a:t>
            </a:r>
            <a:r>
              <a:rPr lang="en-US" dirty="0"/>
              <a:t> HRex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E2D9D7-96AC-272B-B61C-E473942BD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does HRex fit? 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E68C66-92DC-BA7A-3CD1-BF7F3D0EB48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10</a:t>
            </a:fld>
            <a:endParaRPr lang="en-CA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831F8FA-D7FA-4A8D-4857-E8EF7AED2788}"/>
              </a:ext>
            </a:extLst>
          </p:cNvPr>
          <p:cNvGrpSpPr/>
          <p:nvPr/>
        </p:nvGrpSpPr>
        <p:grpSpPr>
          <a:xfrm>
            <a:off x="792851" y="1285803"/>
            <a:ext cx="5609274" cy="4852530"/>
            <a:chOff x="3293456" y="1285803"/>
            <a:chExt cx="5609274" cy="4852530"/>
          </a:xfrm>
        </p:grpSpPr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6D180DD-0E20-ED99-4D40-0B076405F5D9}"/>
                </a:ext>
              </a:extLst>
            </p:cNvPr>
            <p:cNvSpPr/>
            <p:nvPr/>
          </p:nvSpPr>
          <p:spPr>
            <a:xfrm>
              <a:off x="3293456" y="1285803"/>
              <a:ext cx="4880160" cy="4852530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059A221-3CA1-0124-7EE2-BA23F9A4734A}"/>
                </a:ext>
              </a:extLst>
            </p:cNvPr>
            <p:cNvGrpSpPr/>
            <p:nvPr/>
          </p:nvGrpSpPr>
          <p:grpSpPr>
            <a:xfrm>
              <a:off x="5733889" y="1757511"/>
              <a:ext cx="3168841" cy="866480"/>
              <a:chOff x="3698364" y="487990"/>
              <a:chExt cx="3168841" cy="866480"/>
            </a:xfrm>
          </p:grpSpPr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4494B124-790C-1B48-29F3-2EE5D66AAFAC}"/>
                  </a:ext>
                </a:extLst>
              </p:cNvPr>
              <p:cNvSpPr/>
              <p:nvPr/>
            </p:nvSpPr>
            <p:spPr>
              <a:xfrm>
                <a:off x="3698364" y="487990"/>
                <a:ext cx="3168841" cy="866480"/>
              </a:xfrm>
              <a:prstGeom prst="round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8" name="Rectangle: Rounded Corners 4">
                <a:extLst>
                  <a:ext uri="{FF2B5EF4-FFF2-40B4-BE49-F238E27FC236}">
                    <a16:creationId xmlns:a16="http://schemas.microsoft.com/office/drawing/2014/main" id="{004718FF-322F-ED1A-E20D-807068DB1026}"/>
                  </a:ext>
                </a:extLst>
              </p:cNvPr>
              <p:cNvSpPr txBox="1"/>
              <p:nvPr/>
            </p:nvSpPr>
            <p:spPr>
              <a:xfrm>
                <a:off x="3740662" y="530288"/>
                <a:ext cx="3084245" cy="7818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7630" tIns="87630" rIns="87630" bIns="87630" numCol="1" spcCol="1270" anchor="ctr" anchorCtr="0">
                <a:noAutofit/>
              </a:bodyPr>
              <a:lstStyle/>
              <a:p>
                <a:pPr marL="0" lvl="0" indent="0" algn="ctr" defTabSz="1022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300" kern="1200" dirty="0"/>
                  <a:t>Da Vinci ‘implementable’ IG</a:t>
                </a:r>
                <a:endParaRPr lang="en-CA" sz="2300" kern="1200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426E955-5DA0-9FFD-1CEB-32387A481114}"/>
                </a:ext>
              </a:extLst>
            </p:cNvPr>
            <p:cNvGrpSpPr/>
            <p:nvPr/>
          </p:nvGrpSpPr>
          <p:grpSpPr>
            <a:xfrm>
              <a:off x="5733889" y="2732301"/>
              <a:ext cx="3168841" cy="866480"/>
              <a:chOff x="3698364" y="1462780"/>
              <a:chExt cx="3168841" cy="866480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8010C315-719F-B7A4-1217-3E58DAA0055D}"/>
                  </a:ext>
                </a:extLst>
              </p:cNvPr>
              <p:cNvSpPr/>
              <p:nvPr/>
            </p:nvSpPr>
            <p:spPr>
              <a:xfrm>
                <a:off x="3698364" y="1462780"/>
                <a:ext cx="3168841" cy="866480"/>
              </a:xfrm>
              <a:prstGeom prst="round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 i="1"/>
              </a:p>
            </p:txBody>
          </p:sp>
          <p:sp>
            <p:nvSpPr>
              <p:cNvPr id="11" name="Rectangle: Rounded Corners 6">
                <a:extLst>
                  <a:ext uri="{FF2B5EF4-FFF2-40B4-BE49-F238E27FC236}">
                    <a16:creationId xmlns:a16="http://schemas.microsoft.com/office/drawing/2014/main" id="{CF3CEA9C-345C-967A-ADF4-4B1D446A527D}"/>
                  </a:ext>
                </a:extLst>
              </p:cNvPr>
              <p:cNvSpPr txBox="1"/>
              <p:nvPr/>
            </p:nvSpPr>
            <p:spPr>
              <a:xfrm>
                <a:off x="3740662" y="1505078"/>
                <a:ext cx="3084245" cy="7818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7630" tIns="87630" rIns="87630" bIns="87630" numCol="1" spcCol="1270" anchor="ctr" anchorCtr="0">
                <a:noAutofit/>
              </a:bodyPr>
              <a:lstStyle/>
              <a:p>
                <a:pPr marL="0" lvl="0" indent="0" algn="ctr" defTabSz="1022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300" i="1" kern="1200" dirty="0"/>
                  <a:t>HRex</a:t>
                </a:r>
                <a:endParaRPr lang="en-CA" sz="2300" i="1" kern="1200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C4F599E-396E-B55E-5E7F-EF1F864032C3}"/>
                </a:ext>
              </a:extLst>
            </p:cNvPr>
            <p:cNvGrpSpPr/>
            <p:nvPr/>
          </p:nvGrpSpPr>
          <p:grpSpPr>
            <a:xfrm>
              <a:off x="5733889" y="3707091"/>
              <a:ext cx="3168841" cy="866480"/>
              <a:chOff x="3698364" y="2437570"/>
              <a:chExt cx="3168841" cy="866480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0F5FD2B2-73D5-E44B-E6EF-689BF9097C6C}"/>
                  </a:ext>
                </a:extLst>
              </p:cNvPr>
              <p:cNvSpPr/>
              <p:nvPr/>
            </p:nvSpPr>
            <p:spPr>
              <a:xfrm>
                <a:off x="3698364" y="2437570"/>
                <a:ext cx="3168841" cy="866480"/>
              </a:xfrm>
              <a:prstGeom prst="round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4" name="Rectangle: Rounded Corners 8">
                <a:extLst>
                  <a:ext uri="{FF2B5EF4-FFF2-40B4-BE49-F238E27FC236}">
                    <a16:creationId xmlns:a16="http://schemas.microsoft.com/office/drawing/2014/main" id="{DC72C5CB-5E52-7DB4-6C0E-D0C9AEE33A29}"/>
                  </a:ext>
                </a:extLst>
              </p:cNvPr>
              <p:cNvSpPr txBox="1"/>
              <p:nvPr/>
            </p:nvSpPr>
            <p:spPr>
              <a:xfrm>
                <a:off x="3740662" y="2479868"/>
                <a:ext cx="3084245" cy="7818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7630" tIns="87630" rIns="87630" bIns="87630" numCol="1" spcCol="1270" anchor="ctr" anchorCtr="0">
                <a:noAutofit/>
              </a:bodyPr>
              <a:lstStyle/>
              <a:p>
                <a:pPr marL="0" lvl="0" indent="0" algn="ctr" defTabSz="1022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300" kern="1200" dirty="0"/>
                  <a:t>US Core</a:t>
                </a:r>
                <a:br>
                  <a:rPr lang="en-US" sz="2300" kern="1200" dirty="0"/>
                </a:br>
                <a:r>
                  <a:rPr lang="en-US" sz="2300" kern="1200" dirty="0"/>
                  <a:t>(3.1.1, 6.1.1, 7.0.0)</a:t>
                </a:r>
                <a:endParaRPr lang="en-CA" sz="2300" kern="1200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27ABC9B-ABCC-19DC-27D5-BEE19BA5189E}"/>
                </a:ext>
              </a:extLst>
            </p:cNvPr>
            <p:cNvGrpSpPr/>
            <p:nvPr/>
          </p:nvGrpSpPr>
          <p:grpSpPr>
            <a:xfrm>
              <a:off x="5733889" y="4681881"/>
              <a:ext cx="3168841" cy="866480"/>
              <a:chOff x="3698364" y="3412360"/>
              <a:chExt cx="3168841" cy="866480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39B81D65-3B11-F063-148F-CA8A063CA2E8}"/>
                  </a:ext>
                </a:extLst>
              </p:cNvPr>
              <p:cNvSpPr/>
              <p:nvPr/>
            </p:nvSpPr>
            <p:spPr>
              <a:xfrm>
                <a:off x="3698364" y="3412360"/>
                <a:ext cx="3168841" cy="866480"/>
              </a:xfrm>
              <a:prstGeom prst="round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7" name="Rectangle: Rounded Corners 10">
                <a:extLst>
                  <a:ext uri="{FF2B5EF4-FFF2-40B4-BE49-F238E27FC236}">
                    <a16:creationId xmlns:a16="http://schemas.microsoft.com/office/drawing/2014/main" id="{6CDA4730-9D05-18A3-0EC9-C88DFDC672DC}"/>
                  </a:ext>
                </a:extLst>
              </p:cNvPr>
              <p:cNvSpPr txBox="1"/>
              <p:nvPr/>
            </p:nvSpPr>
            <p:spPr>
              <a:xfrm>
                <a:off x="3740662" y="3454658"/>
                <a:ext cx="3084245" cy="7818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7630" tIns="87630" rIns="87630" bIns="87630" numCol="1" spcCol="1270" anchor="ctr" anchorCtr="0">
                <a:noAutofit/>
              </a:bodyPr>
              <a:lstStyle/>
              <a:p>
                <a:pPr marL="0" lvl="0" indent="0" algn="ctr" defTabSz="1022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300" kern="1200" dirty="0"/>
                  <a:t>FHIR Core (R4)</a:t>
                </a:r>
                <a:endParaRPr lang="en-CA" sz="2300" kern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4749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C43333-7131-0A3B-61FB-8F02AB954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HRex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DD7DEF-BC6A-43E9-ADBE-DC23BD3DBAF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4887C3B-057F-4D1D-8672-DA58E661878F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0055E4-49E0-A7A2-EA41-256DCD3AB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466" y="1791479"/>
            <a:ext cx="8237067" cy="458588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328808-E11D-209A-8215-D3453B4D34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58851" y="1198228"/>
            <a:ext cx="5519835" cy="535927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hlinkClick r:id="rId3"/>
              </a:rPr>
              <a:t>https://hl7.org/fhir/us/davinci-hrex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41224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CA6ADFD-817F-0F94-E98B-8C13C688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Guidance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351684-599D-085E-6E12-699736572A7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89700"/>
            <a:ext cx="2743200" cy="365125"/>
          </a:xfrm>
        </p:spPr>
        <p:txBody>
          <a:bodyPr/>
          <a:lstStyle/>
          <a:p>
            <a:fld id="{B4887C3B-057F-4D1D-8672-DA58E661878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39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E1A6C7-22D3-FA15-9728-75D5364AFF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dirty="0"/>
              <a:t>IGs based on specific purpose of use</a:t>
            </a:r>
          </a:p>
          <a:p>
            <a:r>
              <a:rPr lang="en-US" sz="2000" dirty="0"/>
              <a:t>Responders can constrain and/or require approval for data access</a:t>
            </a:r>
          </a:p>
          <a:p>
            <a:r>
              <a:rPr lang="en-US" sz="2000" dirty="0"/>
              <a:t>IGs don’t supersede laws or regulations</a:t>
            </a:r>
          </a:p>
          <a:p>
            <a:r>
              <a:rPr lang="en-US" sz="2000" dirty="0"/>
              <a:t>Data exchanged should be limited to what’s needed for the purpose</a:t>
            </a:r>
          </a:p>
          <a:p>
            <a:r>
              <a:rPr lang="en-US" sz="2000" dirty="0"/>
              <a:t>Responders should provide reasonable access within those constraints</a:t>
            </a:r>
          </a:p>
          <a:p>
            <a:r>
              <a:rPr lang="en-US" sz="2000" dirty="0"/>
              <a:t>Payer access can’t be conditioned on Da Vinci membership or a requirement to share more than the IG defines</a:t>
            </a:r>
          </a:p>
          <a:p>
            <a:r>
              <a:rPr lang="en-US" sz="2000" dirty="0"/>
              <a:t>Code data where possible</a:t>
            </a:r>
          </a:p>
          <a:p>
            <a:r>
              <a:rPr lang="en-US" sz="2000" dirty="0"/>
              <a:t>Bulk exchange should be based on defined lists or member attribution</a:t>
            </a:r>
          </a:p>
          <a:p>
            <a:r>
              <a:rPr lang="en-US" sz="2000" dirty="0"/>
              <a:t>Minimize collection to what’s needed to support exchange requirements</a:t>
            </a:r>
            <a:endParaRPr lang="en-CA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01DEA-9651-1BBB-B2DD-574B4680F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 Vinci Guiding Principles</a:t>
            </a:r>
            <a:endParaRPr lang="en-CA" dirty="0"/>
          </a:p>
        </p:txBody>
      </p:sp>
      <p:pic>
        <p:nvPicPr>
          <p:cNvPr id="6" name="Picture 5" descr="A hand holding a pen&#10;&#10;Description automatically generated">
            <a:extLst>
              <a:ext uri="{FF2B5EF4-FFF2-40B4-BE49-F238E27FC236}">
                <a16:creationId xmlns:a16="http://schemas.microsoft.com/office/drawing/2014/main" id="{AC36A088-9706-CE05-EFF6-5F6FCB962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199983" y="1875453"/>
            <a:ext cx="2761861" cy="155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406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AA21B4E-8E53-491B-ECB0-43560A0FE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71047"/>
            <a:ext cx="6018095" cy="4618653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AF55F3-2AC9-4B47-DEF7-1BF6C5CCF7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Originally defined in HRex</a:t>
            </a:r>
          </a:p>
          <a:p>
            <a:r>
              <a:rPr lang="en-US" dirty="0"/>
              <a:t>Now maintained in core spec here: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Da Vinci guides are expected to </a:t>
            </a:r>
          </a:p>
          <a:p>
            <a:r>
              <a:rPr lang="en-US" dirty="0"/>
              <a:t>document decision tree pathway</a:t>
            </a:r>
          </a:p>
          <a:p>
            <a:pPr lvl="1"/>
            <a:r>
              <a:rPr lang="en-US" dirty="0">
                <a:hlinkClick r:id="rId3"/>
              </a:rPr>
              <a:t>CRD Example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E9ED71-E733-DC92-026D-C1DD3DA41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Approaches to Exchanging FHIR Data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D2C86E-921F-38CC-E2C6-2F33848710E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14</a:t>
            </a:fld>
            <a:endParaRPr lang="en-CA"/>
          </a:p>
        </p:txBody>
      </p:sp>
      <p:pic>
        <p:nvPicPr>
          <p:cNvPr id="6" name="Picture 5">
            <a:hlinkClick r:id="rId4"/>
            <a:extLst>
              <a:ext uri="{FF2B5EF4-FFF2-40B4-BE49-F238E27FC236}">
                <a16:creationId xmlns:a16="http://schemas.microsoft.com/office/drawing/2014/main" id="{10D06AB7-0F5E-929D-0117-5092F8C227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9711" y="3238473"/>
            <a:ext cx="4163006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016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63C1131-4834-D48D-D2F0-865D9BBE31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Implementers </a:t>
            </a:r>
            <a:r>
              <a:rPr lang="en-US" b="1" dirty="0"/>
              <a:t>SHOULD</a:t>
            </a:r>
          </a:p>
          <a:p>
            <a:pPr lvl="1"/>
            <a:r>
              <a:rPr lang="en-US" dirty="0"/>
              <a:t>Design interfaces to be tolerant of new FHIR versions</a:t>
            </a:r>
          </a:p>
          <a:p>
            <a:pPr lvl="1"/>
            <a:r>
              <a:rPr lang="en-US" dirty="0"/>
              <a:t>Not presume (or require) that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meta.profile</a:t>
            </a:r>
            <a:r>
              <a:rPr lang="en-US" dirty="0"/>
              <a:t> be declared</a:t>
            </a:r>
          </a:p>
          <a:p>
            <a:pPr lvl="1"/>
            <a:r>
              <a:rPr lang="en-US" dirty="0"/>
              <a:t>Be tolerant of data existing that goes beyond what’s required in profiles they support</a:t>
            </a:r>
          </a:p>
          <a:p>
            <a:r>
              <a:rPr lang="en-US" dirty="0"/>
              <a:t>Implementers </a:t>
            </a:r>
            <a:r>
              <a:rPr lang="en-US" b="1" dirty="0"/>
              <a:t>MAY</a:t>
            </a:r>
          </a:p>
          <a:p>
            <a:pPr lvl="1"/>
            <a:r>
              <a:rPr lang="en-US" dirty="0"/>
              <a:t>Test instances against whatever profiles they care about; or</a:t>
            </a:r>
          </a:p>
          <a:p>
            <a:pPr lvl="1"/>
            <a:r>
              <a:rPr lang="en-US" dirty="0"/>
              <a:t>Just test for the presence of data they care about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F54142-A626-4629-EEAA-45AE6B47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Instance Validation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7E4690-73E3-EFD4-835D-43E78E71D4D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15</a:t>
            </a:fld>
            <a:endParaRPr lang="en-CA"/>
          </a:p>
        </p:txBody>
      </p:sp>
      <p:pic>
        <p:nvPicPr>
          <p:cNvPr id="6" name="Picture 5" descr="A close-up of a pen and check boxes&#10;&#10;Description automatically generated">
            <a:extLst>
              <a:ext uri="{FF2B5EF4-FFF2-40B4-BE49-F238E27FC236}">
                <a16:creationId xmlns:a16="http://schemas.microsoft.com/office/drawing/2014/main" id="{A8565808-8A6D-E7E3-2C18-D05A65BDF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138889" y="1333267"/>
            <a:ext cx="2207942" cy="150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322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2AA4CD-EE56-EC26-16FD-7A368802A9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US Core requirements apply to elements defined as MS by US Core</a:t>
            </a:r>
          </a:p>
          <a:p>
            <a:r>
              <a:rPr lang="en-US" dirty="0"/>
              <a:t>For net new Da Vinci MS elements</a:t>
            </a:r>
          </a:p>
          <a:p>
            <a:pPr lvl="1"/>
            <a:r>
              <a:rPr lang="en-US" dirty="0"/>
              <a:t>Must be able to have data for the element</a:t>
            </a:r>
          </a:p>
          <a:p>
            <a:pPr lvl="1"/>
            <a:r>
              <a:rPr lang="en-US" dirty="0"/>
              <a:t>Can’t use Data Absent Reason to ignore mandatory elements unless DAR is part of the profile</a:t>
            </a:r>
          </a:p>
          <a:p>
            <a:pPr lvl="1"/>
            <a:r>
              <a:rPr lang="en-US" dirty="0"/>
              <a:t>Must be able to handle absence of values if a profile includes child extensions</a:t>
            </a:r>
          </a:p>
          <a:p>
            <a:r>
              <a:rPr lang="en-US" dirty="0" err="1"/>
              <a:t>mustSupports</a:t>
            </a:r>
            <a:r>
              <a:rPr lang="en-US" dirty="0"/>
              <a:t> for US Core 6.1.0 and 7.0.0 only apply if the sender claims support for those US Core releases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C9A82E-20D2-4C81-2A4B-29FB126CF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mustSupport expectations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51513-03AD-E59D-47D2-214288A3BE9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6314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2639FF-75C9-682D-FC6D-89C87A9C8C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Adhere to federal and state statutes regulations and communication partner policies</a:t>
            </a:r>
          </a:p>
          <a:p>
            <a:r>
              <a:rPr lang="en-US" dirty="0"/>
              <a:t>Follow the FHIR core </a:t>
            </a:r>
            <a:r>
              <a:rPr lang="en-US" dirty="0">
                <a:hlinkClick r:id="rId3"/>
              </a:rPr>
              <a:t>security rules</a:t>
            </a:r>
            <a:r>
              <a:rPr lang="en-US" dirty="0"/>
              <a:t> and </a:t>
            </a:r>
            <a:r>
              <a:rPr lang="en-US" dirty="0">
                <a:hlinkClick r:id="rId4"/>
              </a:rPr>
              <a:t>checklist</a:t>
            </a:r>
            <a:endParaRPr lang="en-US" dirty="0"/>
          </a:p>
          <a:p>
            <a:r>
              <a:rPr lang="en-CA" dirty="0"/>
              <a:t>Support for fine-grained labeling and consent is fully optional</a:t>
            </a:r>
          </a:p>
          <a:p>
            <a:r>
              <a:rPr lang="en-CA" dirty="0"/>
              <a:t>Shall use TLS for PHI, adhering to NIST guidelines</a:t>
            </a:r>
          </a:p>
          <a:p>
            <a:r>
              <a:rPr lang="en-CA" dirty="0"/>
              <a:t>Identity verification should be done by one of:</a:t>
            </a:r>
          </a:p>
          <a:p>
            <a:pPr lvl="1"/>
            <a:r>
              <a:rPr lang="en-CA" dirty="0"/>
              <a:t>SMART App Launch</a:t>
            </a:r>
          </a:p>
          <a:p>
            <a:pPr lvl="1"/>
            <a:r>
              <a:rPr lang="en-CA" dirty="0"/>
              <a:t>SMART Back-end Services</a:t>
            </a:r>
          </a:p>
          <a:p>
            <a:pPr lvl="1"/>
            <a:r>
              <a:rPr lang="en-CA" dirty="0"/>
              <a:t>FAST UDAP</a:t>
            </a:r>
          </a:p>
          <a:p>
            <a:pPr lvl="1"/>
            <a:r>
              <a:rPr lang="en-CA" dirty="0"/>
              <a:t>Mutual TLS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F3E422-F73B-90FA-EFCE-59224FC0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Security, Privacy, and Consent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250B6A-0851-A64E-8C4F-DA3E515B93D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17</a:t>
            </a:fld>
            <a:endParaRPr lang="en-CA"/>
          </a:p>
        </p:txBody>
      </p:sp>
      <p:pic>
        <p:nvPicPr>
          <p:cNvPr id="6" name="Picture 5" descr="A close-up of a lock&#10;&#10;Description automatically generated">
            <a:extLst>
              <a:ext uri="{FF2B5EF4-FFF2-40B4-BE49-F238E27FC236}">
                <a16:creationId xmlns:a16="http://schemas.microsoft.com/office/drawing/2014/main" id="{1D7D6CEE-0630-C18A-7B9E-8A28B3C99D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085456" y="4189606"/>
            <a:ext cx="2001644" cy="200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980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24D96D-841D-6999-EDFA-4F1B371DC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18</a:t>
            </a:fld>
            <a:endParaRPr lang="en-CA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348F1D-8D2E-50B9-8087-2D47FAEF8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Protection Expectations</a:t>
            </a:r>
            <a:endParaRPr lang="en-CA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320C70C-7AD3-9F80-E976-BF02150130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5772450"/>
              </p:ext>
            </p:extLst>
          </p:nvPr>
        </p:nvGraphicFramePr>
        <p:xfrm>
          <a:off x="1014761" y="1628078"/>
          <a:ext cx="10783229" cy="45102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97530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C36557-0046-B5EA-5FE5-75B569D38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Core support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2FA984-EC1C-4B19-8632-6A5044C6DE9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89700"/>
            <a:ext cx="2743200" cy="365125"/>
          </a:xfrm>
        </p:spPr>
        <p:txBody>
          <a:bodyPr/>
          <a:lstStyle/>
          <a:p>
            <a:fld id="{B4887C3B-057F-4D1D-8672-DA58E661878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555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AC0ED0-D690-1A0C-3597-497A4FA4FD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Name: Lloyd McKenzie</a:t>
            </a:r>
          </a:p>
          <a:p>
            <a:r>
              <a:rPr lang="en-US" dirty="0"/>
              <a:t>Company: Dogwood Health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One of FHIR’s 3 initial editors</a:t>
            </a:r>
          </a:p>
          <a:p>
            <a:pPr lvl="1"/>
            <a:r>
              <a:rPr lang="en-US" dirty="0"/>
              <a:t>Co-chair FHIR-Infrastructure, past chair FHIR Management Group, FMG member</a:t>
            </a:r>
          </a:p>
          <a:p>
            <a:pPr lvl="1"/>
            <a:r>
              <a:rPr lang="en-US" dirty="0"/>
              <a:t>HL7 Fellow</a:t>
            </a:r>
          </a:p>
          <a:p>
            <a:pPr lvl="1"/>
            <a:r>
              <a:rPr lang="en-US" dirty="0"/>
              <a:t>Technical lead for HRex IG</a:t>
            </a:r>
          </a:p>
          <a:p>
            <a:pPr lvl="1"/>
            <a:r>
              <a:rPr lang="en-US" dirty="0"/>
              <a:t>Da Vinci Deputy Technical Director</a:t>
            </a:r>
          </a:p>
          <a:p>
            <a:pPr lvl="1"/>
            <a:r>
              <a:rPr lang="en-US" dirty="0">
                <a:hlinkClick r:id="rId2"/>
              </a:rPr>
              <a:t>lloyd@dogwoodhealthconsulting.com</a:t>
            </a:r>
            <a:endParaRPr lang="en-CA" dirty="0"/>
          </a:p>
          <a:p>
            <a:endParaRPr lang="en-CA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DBE7EEC-39CE-9985-6986-BCCC6D801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  <a:endParaRPr lang="en-CA" dirty="0"/>
          </a:p>
        </p:txBody>
      </p:sp>
      <p:pic>
        <p:nvPicPr>
          <p:cNvPr id="6" name="Picture 5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D6D41174-6DFB-DF21-1281-A6F0BD762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2127" y="1140903"/>
            <a:ext cx="2673731" cy="267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56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5A3C5-A536-719F-10AA-B07C33E9E3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Dec. 31, 2022: 21</a:t>
            </a:r>
            <a:r>
              <a:rPr lang="en-US" baseline="30000" dirty="0"/>
              <a:t>st</a:t>
            </a:r>
            <a:r>
              <a:rPr lang="en-US" dirty="0"/>
              <a:t> Century Cures Act mandates USCDI v1</a:t>
            </a:r>
          </a:p>
          <a:p>
            <a:pPr lvl="1"/>
            <a:r>
              <a:rPr lang="en-US" dirty="0"/>
              <a:t>US Core 3.1.1</a:t>
            </a:r>
          </a:p>
          <a:p>
            <a:r>
              <a:rPr lang="en-US" dirty="0"/>
              <a:t>Jan. 1, 2026: HTI-1 mandates migration to USCDI v3</a:t>
            </a:r>
          </a:p>
          <a:p>
            <a:pPr lvl="1"/>
            <a:r>
              <a:rPr lang="en-US" dirty="0"/>
              <a:t>US Core 6.1.0</a:t>
            </a:r>
          </a:p>
          <a:p>
            <a:r>
              <a:rPr lang="en-US" dirty="0"/>
              <a:t>Jan. 1, 2028: HTI-2 proposed rule to require USCDI v4</a:t>
            </a:r>
          </a:p>
          <a:p>
            <a:pPr lvl="1"/>
            <a:r>
              <a:rPr lang="en-US" dirty="0"/>
              <a:t>US Core 7.0.0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4B80D71-8A10-CA04-CBE1-E5335A15C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Core Requirements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B1B693-4408-B8FA-0DA9-370FE183335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4887C3B-057F-4D1D-8672-DA58E661878F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5F6911-6E9E-0470-9B0C-7C6B8BA53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926" y="4824962"/>
            <a:ext cx="3870999" cy="112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8120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6A4685-FED4-31AF-0D5E-2F38C217D1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  <a:p>
            <a:pPr lvl="1"/>
            <a:r>
              <a:rPr lang="en-US" dirty="0"/>
              <a:t>Newer US Core versions are largely backward compatible</a:t>
            </a:r>
          </a:p>
          <a:p>
            <a:pPr lvl="1"/>
            <a:r>
              <a:rPr lang="en-US" dirty="0"/>
              <a:t>Add new profiles and optional data elements</a:t>
            </a:r>
          </a:p>
          <a:p>
            <a:pPr lvl="1"/>
            <a:r>
              <a:rPr lang="en-US" dirty="0"/>
              <a:t>It’s possible to create instances that comply with all 3 editions</a:t>
            </a:r>
          </a:p>
          <a:p>
            <a:pPr lvl="1"/>
            <a:endParaRPr lang="en-US" dirty="0"/>
          </a:p>
          <a:p>
            <a:r>
              <a:rPr lang="en-US" dirty="0"/>
              <a:t>Decision</a:t>
            </a:r>
          </a:p>
          <a:p>
            <a:pPr lvl="1"/>
            <a:r>
              <a:rPr lang="en-US" dirty="0"/>
              <a:t>All Da Vinci guides will move to handling all 3 versions of US Core</a:t>
            </a:r>
          </a:p>
          <a:p>
            <a:pPr lvl="1"/>
            <a:r>
              <a:rPr lang="en-US" dirty="0"/>
              <a:t>EHRs will expose whatever version they currently support</a:t>
            </a:r>
          </a:p>
          <a:p>
            <a:pPr lvl="1"/>
            <a:r>
              <a:rPr lang="en-US" dirty="0"/>
              <a:t>Payers will handle all of them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E86099-2B57-9A10-C9F9-C5B0126FB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 Vinci US Core Strategy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C3D779-9234-0BAB-6FA2-5A356C09543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40563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C5B80C-4778-7853-C90D-9AA34504F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HRex:</a:t>
            </a:r>
          </a:p>
          <a:p>
            <a:pPr lvl="1"/>
            <a:r>
              <a:rPr lang="en-CA" dirty="0"/>
              <a:t>Defines and explains Da Vinci US Core strategy</a:t>
            </a:r>
          </a:p>
          <a:p>
            <a:pPr lvl="1"/>
            <a:r>
              <a:rPr lang="en-CA" dirty="0"/>
              <a:t>Sets base conformance expectations</a:t>
            </a:r>
          </a:p>
          <a:p>
            <a:pPr lvl="1"/>
            <a:r>
              <a:rPr lang="en-CA" dirty="0"/>
              <a:t>Profiles PractitionerRole to meet multiple versions</a:t>
            </a:r>
          </a:p>
          <a:p>
            <a:pPr lvl="2"/>
            <a:r>
              <a:rPr lang="en-CA" dirty="0"/>
              <a:t>Includes concept-map for code translations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311BCC-FC59-1A71-9365-E008E41D9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HRex US Core Support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87C0B-61FC-839E-5522-CDD602D0133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22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791C68-55B5-4BF7-592F-39ACAD585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154" y="4138612"/>
            <a:ext cx="4220164" cy="20291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5B173E-75EB-9E5D-68F5-9018C4F46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8317" y="4219226"/>
            <a:ext cx="6769841" cy="202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53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9809DE-39CC-3665-D8EC-3DFA813F0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 Match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D9BCC-B9D9-6353-25DC-4AF85CD5820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89700"/>
            <a:ext cx="2743200" cy="365125"/>
          </a:xfrm>
        </p:spPr>
        <p:txBody>
          <a:bodyPr/>
          <a:lstStyle/>
          <a:p>
            <a:fld id="{B6F15528-21DE-4FAA-801E-634DDDAF4B2B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62159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ACDDA3-2E76-C6AF-BE7E-01C02B07A2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In legacy (e.g. message-based) exchanges</a:t>
            </a:r>
          </a:p>
          <a:p>
            <a:pPr lvl="1"/>
            <a:r>
              <a:rPr lang="en-US" dirty="0"/>
              <a:t>Share all coverage information and demographics</a:t>
            </a:r>
          </a:p>
          <a:p>
            <a:r>
              <a:rPr lang="en-US" dirty="0"/>
              <a:t>In FHIR</a:t>
            </a:r>
          </a:p>
          <a:p>
            <a:pPr lvl="1"/>
            <a:r>
              <a:rPr lang="en-US" dirty="0"/>
              <a:t>Share a resource id or business identifier</a:t>
            </a:r>
          </a:p>
          <a:p>
            <a:pPr lvl="1"/>
            <a:endParaRPr lang="en-US" dirty="0"/>
          </a:p>
          <a:p>
            <a:r>
              <a:rPr lang="en-US" dirty="0"/>
              <a:t>Problem:</a:t>
            </a:r>
          </a:p>
          <a:p>
            <a:pPr lvl="1"/>
            <a:r>
              <a:rPr lang="en-US" dirty="0"/>
              <a:t>What’s the resource id/business identifier a given payer uses for ‘my’ member?</a:t>
            </a:r>
          </a:p>
          <a:p>
            <a:endParaRPr lang="en-US" dirty="0"/>
          </a:p>
          <a:p>
            <a:r>
              <a:rPr lang="en-US" dirty="0"/>
              <a:t>Needed for payer-to-payer and other exchanges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F1DA58-B0E8-092D-14CC-4EAE9BD0C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Member Match?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3CBAE1-B13D-5659-FBBE-521B0E761D0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24</a:t>
            </a:fld>
            <a:endParaRPr lang="en-CA"/>
          </a:p>
        </p:txBody>
      </p:sp>
      <p:pic>
        <p:nvPicPr>
          <p:cNvPr id="6" name="Picture 5" descr="A couple of cartoon characters holding a puzzle piece&#10;&#10;Description automatically generated">
            <a:extLst>
              <a:ext uri="{FF2B5EF4-FFF2-40B4-BE49-F238E27FC236}">
                <a16:creationId xmlns:a16="http://schemas.microsoft.com/office/drawing/2014/main" id="{A97C0797-9D45-F115-E63C-22B99ADFD8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098465" y="1140904"/>
            <a:ext cx="3212805" cy="321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81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5EF71F-7043-AA26-FD2B-A611AE4F74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Custom operation: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[base]/Patient/$member-match</a:t>
            </a:r>
          </a:p>
          <a:p>
            <a:r>
              <a:rPr lang="en-US" dirty="0"/>
              <a:t>Like ‘Patient match’, but includes Coverage information</a:t>
            </a:r>
          </a:p>
          <a:p>
            <a:r>
              <a:rPr lang="en-CA" dirty="0"/>
              <a:t>Can be invoked by payers or providers</a:t>
            </a:r>
          </a:p>
          <a:p>
            <a:r>
              <a:rPr lang="en-CA" dirty="0"/>
              <a:t>Shares requesting payer information to allow bi-directional linking</a:t>
            </a:r>
          </a:p>
          <a:p>
            <a:r>
              <a:rPr lang="en-CA" dirty="0"/>
              <a:t>Allows transmitting limited consent information</a:t>
            </a:r>
          </a:p>
          <a:p>
            <a:pPr lvl="1"/>
            <a:r>
              <a:rPr lang="en-CA" dirty="0"/>
              <a:t>Authorization to share all or only non-sensitive</a:t>
            </a:r>
          </a:p>
          <a:p>
            <a:pPr lvl="1"/>
            <a:r>
              <a:rPr lang="en-CA" dirty="0"/>
              <a:t>Period consent applies for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7B77891-7D73-03C1-7A03-476953B25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 Match Design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34FDF-5F0D-1A1C-7021-D304C719CF3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147122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BB8A70-7BF3-0303-FC4A-AA0F50835D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Must return a business identifier, may return a Patient ‘id’</a:t>
            </a:r>
          </a:p>
          <a:p>
            <a:pPr lvl="1"/>
            <a:r>
              <a:rPr lang="en-CA" dirty="0"/>
              <a:t>Business identifier must span all coverages</a:t>
            </a:r>
          </a:p>
          <a:p>
            <a:r>
              <a:rPr lang="en-US" dirty="0"/>
              <a:t>Must return a single match – otherwise 422 error</a:t>
            </a:r>
          </a:p>
          <a:p>
            <a:r>
              <a:rPr lang="en-US" dirty="0"/>
              <a:t>Matching algorithm is payer-specific</a:t>
            </a:r>
          </a:p>
          <a:p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A520BB-DD54-7B03-36FE-6203F2662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 Match Design (cont’d)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38298F-5DD2-6A1B-D7BA-7E0BE73D3B5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47285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943BFC-B4A5-FB91-DB58-4F22DD65F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27</a:t>
            </a:fld>
            <a:endParaRPr lang="en-CA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864E95-EB05-5317-BA81-8177AC849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 Inputs</a:t>
            </a:r>
            <a:endParaRPr lang="en-CA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98D4DE-5931-6207-B33B-CC5305DABB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19417"/>
              </p:ext>
            </p:extLst>
          </p:nvPr>
        </p:nvGraphicFramePr>
        <p:xfrm>
          <a:off x="1104901" y="2284412"/>
          <a:ext cx="9761574" cy="2661920"/>
        </p:xfrm>
        <a:graphic>
          <a:graphicData uri="http://schemas.openxmlformats.org/drawingml/2006/table">
            <a:tbl>
              <a:tblPr firstRow="1" bandRow="1">
                <a:tableStyleId>{263C30CC-4989-4B5D-A6AA-14DD91046E4D}</a:tableStyleId>
              </a:tblPr>
              <a:tblGrid>
                <a:gridCol w="2442481">
                  <a:extLst>
                    <a:ext uri="{9D8B030D-6E8A-4147-A177-3AD203B41FA5}">
                      <a16:colId xmlns:a16="http://schemas.microsoft.com/office/drawing/2014/main" val="2958020012"/>
                    </a:ext>
                  </a:extLst>
                </a:gridCol>
                <a:gridCol w="1599591">
                  <a:extLst>
                    <a:ext uri="{9D8B030D-6E8A-4147-A177-3AD203B41FA5}">
                      <a16:colId xmlns:a16="http://schemas.microsoft.com/office/drawing/2014/main" val="3235346382"/>
                    </a:ext>
                  </a:extLst>
                </a:gridCol>
                <a:gridCol w="2212966">
                  <a:extLst>
                    <a:ext uri="{9D8B030D-6E8A-4147-A177-3AD203B41FA5}">
                      <a16:colId xmlns:a16="http://schemas.microsoft.com/office/drawing/2014/main" val="533816929"/>
                    </a:ext>
                  </a:extLst>
                </a:gridCol>
                <a:gridCol w="3506536">
                  <a:extLst>
                    <a:ext uri="{9D8B030D-6E8A-4147-A177-3AD203B41FA5}">
                      <a16:colId xmlns:a16="http://schemas.microsoft.com/office/drawing/2014/main" val="42035641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Cardinality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329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MemberPatient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1..1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US-Core Patient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Demographics of member to match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6567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CoverageToMatch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1..1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HRex Coverage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Card information of member to match in receiver’s system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224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CoverageToLink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0..1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HRex Coverage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Card information from sender’s system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676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Consent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0..1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HRex Consent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Basic consent data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065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04507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F5D4F-FAAD-F3EF-F10F-82F7DB70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Discovery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54427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B22AB-BA3D-9BE3-B1BB-2A6997A97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EF801D-E186-4045-4A20-77D69F9A010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Most Da Vinci IGs require payers to expose endpoints.  E.g.</a:t>
            </a:r>
          </a:p>
          <a:p>
            <a:pPr lvl="1"/>
            <a:r>
              <a:rPr lang="en-US" dirty="0"/>
              <a:t>CRD hook endpoint</a:t>
            </a:r>
          </a:p>
          <a:p>
            <a:pPr lvl="1"/>
            <a:r>
              <a:rPr lang="en-US" dirty="0"/>
              <a:t>CDex attachment submit endpoint</a:t>
            </a:r>
          </a:p>
          <a:p>
            <a:pPr lvl="1"/>
            <a:r>
              <a:rPr lang="en-US" dirty="0" err="1"/>
              <a:t>PDex</a:t>
            </a:r>
            <a:r>
              <a:rPr lang="en-US" dirty="0"/>
              <a:t> patient data endpoint</a:t>
            </a:r>
          </a:p>
          <a:p>
            <a:r>
              <a:rPr lang="en-US" dirty="0"/>
              <a:t>Endpoints may</a:t>
            </a:r>
          </a:p>
          <a:p>
            <a:pPr lvl="1"/>
            <a:r>
              <a:rPr lang="en-US" dirty="0"/>
              <a:t>vary by coverage</a:t>
            </a:r>
          </a:p>
          <a:p>
            <a:pPr lvl="1"/>
            <a:r>
              <a:rPr lang="en-US" dirty="0"/>
              <a:t>change over time</a:t>
            </a:r>
          </a:p>
          <a:p>
            <a:r>
              <a:rPr lang="en-US" dirty="0"/>
              <a:t>It’s difficult to keep all providers up-to-date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61E958-518E-5AA4-24C1-C1FD563BB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Endpoint Discovery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DCB99-0AB7-03C6-5936-8FE34DEE8D0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29</a:t>
            </a:fld>
            <a:endParaRPr lang="en-CA"/>
          </a:p>
        </p:txBody>
      </p:sp>
      <p:pic>
        <p:nvPicPr>
          <p:cNvPr id="6" name="Picture 5" descr="A close-up of a plug in a wall outlet&#10;&#10;Description automatically generated">
            <a:extLst>
              <a:ext uri="{FF2B5EF4-FFF2-40B4-BE49-F238E27FC236}">
                <a16:creationId xmlns:a16="http://schemas.microsoft.com/office/drawing/2014/main" id="{B4F1621F-D611-4EC9-EE0D-70D8B2925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453488" y="2690036"/>
            <a:ext cx="1633612" cy="285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93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AC087E-1FDC-AA65-C3BB-9E31FD3B2B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Is part of a set of introductory training materials for </a:t>
            </a:r>
            <a:r>
              <a:rPr lang="en-US"/>
              <a:t>the April </a:t>
            </a:r>
            <a:r>
              <a:rPr lang="en-US" dirty="0"/>
              <a:t>2025 Da Vinci Education Event</a:t>
            </a:r>
          </a:p>
          <a:p>
            <a:r>
              <a:rPr lang="en-US" dirty="0"/>
              <a:t>Can be downloaded here:</a:t>
            </a:r>
          </a:p>
          <a:p>
            <a:pPr lvl="1"/>
            <a:r>
              <a:rPr lang="en-CA" dirty="0">
                <a:hlinkClick r:id="rId2"/>
              </a:rPr>
              <a:t>https://github.com/FHIR/documents/tree/master/presentations/2025-04-DaVinci</a:t>
            </a:r>
            <a:endParaRPr lang="en-CA" dirty="0"/>
          </a:p>
          <a:p>
            <a:pPr lvl="0"/>
            <a:r>
              <a:rPr lang="en-US" dirty="0"/>
              <a:t>Is licensed for use under the Creative Commons, specifically:</a:t>
            </a:r>
          </a:p>
          <a:p>
            <a:pPr lvl="1"/>
            <a:r>
              <a:rPr lang="en-CA" dirty="0">
                <a:hlinkClick r:id="rId3"/>
              </a:rPr>
              <a:t>Creative Commons Attribution 3.0 </a:t>
            </a:r>
            <a:r>
              <a:rPr lang="en-CA" dirty="0" err="1">
                <a:hlinkClick r:id="rId3"/>
              </a:rPr>
              <a:t>Unported</a:t>
            </a:r>
            <a:r>
              <a:rPr lang="en-CA" dirty="0">
                <a:hlinkClick r:id="rId3"/>
              </a:rPr>
              <a:t> License</a:t>
            </a:r>
            <a:endParaRPr lang="en-CA" dirty="0"/>
          </a:p>
          <a:p>
            <a:pPr lvl="1"/>
            <a:r>
              <a:rPr lang="en-US" dirty="0"/>
              <a:t>(Do with it as you wish, so long as you give credit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888FA6-F83B-1768-EEE0-61CD10EDC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presentation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55247-30C2-76BC-0FC0-8D3D85902FD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</a:t>
            </a:fld>
            <a:endParaRPr lang="en-CA"/>
          </a:p>
        </p:txBody>
      </p:sp>
      <p:pic>
        <p:nvPicPr>
          <p:cNvPr id="5" name="Picture 4" descr="Creative Commons Licence">
            <a:extLst>
              <a:ext uri="{FF2B5EF4-FFF2-40B4-BE49-F238E27FC236}">
                <a16:creationId xmlns:a16="http://schemas.microsoft.com/office/drawing/2014/main" id="{2E2740D3-CE74-E684-C2A2-811B28EBC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250" y="4843823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7444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4700AE0-9D38-7C7F-6673-471D1D4B11A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Piggy-back on X12 270 Eligibility Benefit Inquiry Check</a:t>
            </a:r>
          </a:p>
          <a:p>
            <a:pPr lvl="1"/>
            <a:r>
              <a:rPr lang="en-US" dirty="0"/>
              <a:t>Providers perform this before any other patient-related action</a:t>
            </a:r>
          </a:p>
          <a:p>
            <a:r>
              <a:rPr lang="en-US" dirty="0"/>
              <a:t>Provide a single URL in the PER segment in the 2000A Information Source name loop</a:t>
            </a:r>
          </a:p>
          <a:p>
            <a:pPr lvl="1"/>
            <a:r>
              <a:rPr lang="en-US" dirty="0"/>
              <a:t>This URL is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.well-known/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davinci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-configuration</a:t>
            </a:r>
            <a:r>
              <a:rPr lang="en-US" dirty="0"/>
              <a:t> file</a:t>
            </a:r>
          </a:p>
          <a:p>
            <a:r>
              <a:rPr lang="en-US" dirty="0"/>
              <a:t>File can also be pointed to by an extension on ‘Coverage’</a:t>
            </a:r>
          </a:p>
          <a:p>
            <a:pPr lvl="1"/>
            <a:r>
              <a:rPr lang="en-US" dirty="0"/>
              <a:t>Can be returned by member-match, etc.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8655DD-4AB8-D4F2-3143-BA4F91C45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Discovery Solution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D017F1-0709-24D5-CBA7-EBB906EFEB9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14169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4F7F04-08A2-BB27-905C-BB622464EB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Simple JSON file that conveys:</a:t>
            </a:r>
          </a:p>
          <a:p>
            <a:pPr lvl="1"/>
            <a:r>
              <a:rPr lang="en-US" dirty="0"/>
              <a:t>Payer identifier</a:t>
            </a:r>
          </a:p>
          <a:p>
            <a:pPr lvl="1"/>
            <a:r>
              <a:rPr lang="en-US" dirty="0"/>
              <a:t>List of endpoints by type</a:t>
            </a:r>
          </a:p>
          <a:p>
            <a:r>
              <a:rPr lang="en-US" dirty="0"/>
              <a:t>HRex maintains a list of endpoint types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2DC53DB-AC20-0CBB-9BA9-B05A01936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.well-known file structure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E66538-CABA-4180-4D6C-F91464DCB84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31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BE8509-953F-636F-9009-A5D561868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688" y="3806456"/>
            <a:ext cx="6298562" cy="268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8492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492015-44E1-377E-45FF-3F3FE25CEB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.well-known file returned is specific to the patient’s Coverage(s)</a:t>
            </a:r>
          </a:p>
          <a:p>
            <a:r>
              <a:rPr lang="en-US" dirty="0"/>
              <a:t>Could be a static file or generated on-the-fly</a:t>
            </a:r>
          </a:p>
          <a:p>
            <a:r>
              <a:rPr lang="en-US" dirty="0"/>
              <a:t>If endpoints change, just update the .well-known file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54DED0-9D57-F814-BBF2-4D2D53F3B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Discovery Considerations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4F9D8-5305-14C4-C95D-7C9471320AD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75660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5946-245C-1088-260E-9228D88C0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Task-based Query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280965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A8FF85-9A93-6010-28EA-21681B861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85C776-C853-491A-51FB-421E955865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Preferred data retrieval mechanism in FHIR is RESTful search</a:t>
            </a:r>
          </a:p>
          <a:p>
            <a:r>
              <a:rPr lang="en-US" dirty="0"/>
              <a:t>However:</a:t>
            </a:r>
          </a:p>
          <a:p>
            <a:pPr lvl="1"/>
            <a:r>
              <a:rPr lang="en-US" dirty="0"/>
              <a:t>Not all data will be accessible</a:t>
            </a:r>
          </a:p>
          <a:p>
            <a:pPr lvl="1"/>
            <a:r>
              <a:rPr lang="en-US" dirty="0"/>
              <a:t>Accessible data may not be well-coded</a:t>
            </a:r>
          </a:p>
          <a:p>
            <a:pPr lvl="1"/>
            <a:r>
              <a:rPr lang="en-US" dirty="0"/>
              <a:t>Data may be buried in PDFs / other documents</a:t>
            </a:r>
          </a:p>
          <a:p>
            <a:pPr lvl="1"/>
            <a:r>
              <a:rPr lang="en-US" dirty="0"/>
              <a:t>Source systems may not be comfortable providing broad search access</a:t>
            </a:r>
          </a:p>
          <a:p>
            <a:r>
              <a:rPr lang="en-US" dirty="0"/>
              <a:t>Reality – sometimes a human may need to be in the loop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33E9C2-F4E0-92F9-CB21-607C8E439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Task-based Query purpose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187249-265D-F987-963E-438B9FCB5AD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34</a:t>
            </a:fld>
            <a:endParaRPr lang="en-CA"/>
          </a:p>
        </p:txBody>
      </p:sp>
      <p:pic>
        <p:nvPicPr>
          <p:cNvPr id="6" name="Picture 5" descr="A magnifying glass on a document&#10;&#10;Description automatically generated">
            <a:extLst>
              <a:ext uri="{FF2B5EF4-FFF2-40B4-BE49-F238E27FC236}">
                <a16:creationId xmlns:a16="http://schemas.microsoft.com/office/drawing/2014/main" id="{76D4625D-E665-CC1C-7877-7893B4195B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377916" y="4674838"/>
            <a:ext cx="1842589" cy="181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2757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419C49-D736-DD11-B0EA-A164526C74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POST a Task instance to payer’s system</a:t>
            </a:r>
          </a:p>
          <a:p>
            <a:r>
              <a:rPr lang="en-US" dirty="0"/>
              <a:t>Task indicates:</a:t>
            </a:r>
          </a:p>
          <a:p>
            <a:pPr lvl="1"/>
            <a:r>
              <a:rPr lang="en-US" dirty="0"/>
              <a:t>Type of data to retrieve</a:t>
            </a:r>
          </a:p>
          <a:p>
            <a:pPr lvl="2"/>
            <a:r>
              <a:rPr lang="en-US" dirty="0"/>
              <a:t>LOINC code</a:t>
            </a:r>
          </a:p>
          <a:p>
            <a:pPr lvl="2"/>
            <a:r>
              <a:rPr lang="en-US" dirty="0"/>
              <a:t>FHIR search to run</a:t>
            </a:r>
          </a:p>
          <a:p>
            <a:pPr lvl="2"/>
            <a:r>
              <a:rPr lang="en-US" dirty="0"/>
              <a:t>Textual description</a:t>
            </a:r>
          </a:p>
          <a:p>
            <a:pPr lvl="1"/>
            <a:r>
              <a:rPr lang="en-US" dirty="0"/>
              <a:t>Reason for request (string, Claim or Coverage)</a:t>
            </a:r>
          </a:p>
          <a:p>
            <a:pPr lvl="1"/>
            <a:r>
              <a:rPr lang="en-US" dirty="0"/>
              <a:t>Patient, requester, recipient, date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22E5ED-74B3-F241-1E1E-257BA5368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Task-based Query Design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6B65F3-584F-6019-5759-4C4CAB0974D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42952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EC2B00-1BF4-0E8B-FD0E-8C7DD3A81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Once created, Task status is updated</a:t>
            </a:r>
          </a:p>
          <a:p>
            <a:pPr lvl="1"/>
            <a:r>
              <a:rPr lang="en-US" dirty="0"/>
              <a:t>accepted, refused, in-progress, completed, failed, etc.</a:t>
            </a:r>
          </a:p>
          <a:p>
            <a:pPr lvl="1"/>
            <a:r>
              <a:rPr lang="en-US" dirty="0"/>
              <a:t>Can also provide ‘business status’ text with more details</a:t>
            </a:r>
          </a:p>
          <a:p>
            <a:r>
              <a:rPr lang="en-US" dirty="0"/>
              <a:t>Requester monitors using</a:t>
            </a:r>
          </a:p>
          <a:p>
            <a:pPr lvl="1"/>
            <a:r>
              <a:rPr lang="en-US" dirty="0"/>
              <a:t>Polling (simple but expensive)</a:t>
            </a:r>
          </a:p>
          <a:p>
            <a:pPr lvl="1"/>
            <a:r>
              <a:rPr lang="en-US" dirty="0"/>
              <a:t>Subscription (more complex, but less resource intensive)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D02A08-93B6-C745-F830-C312D3BB0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workflow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43A2A-7795-BF1F-FECE-C77D4EFC2C6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34068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DAC44F5-049C-063F-C5F3-ECBFF4E54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Summing Up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8BFCE-4331-87D7-383E-43D1A802764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89700"/>
            <a:ext cx="2743200" cy="365125"/>
          </a:xfrm>
        </p:spPr>
        <p:txBody>
          <a:bodyPr/>
          <a:lstStyle/>
          <a:p>
            <a:fld id="{B6F15528-21DE-4FAA-801E-634DDDAF4B2B}" type="slidenum">
              <a:rPr lang="en-CA" smtClean="0"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817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436AF-404E-EC04-1AA7-4C8B25E68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F41B0B6-373E-A2CF-B13F-0B516B18B8B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4900" y="2085975"/>
            <a:ext cx="10501313" cy="3354765"/>
          </a:xfrm>
        </p:spPr>
        <p:txBody>
          <a:bodyPr lIns="0" tIns="0" rIns="0" bIns="0">
            <a:spAutoFit/>
          </a:bodyPr>
          <a:lstStyle/>
          <a:p>
            <a:pPr marL="0" indent="0">
              <a:buNone/>
            </a:pPr>
            <a:r>
              <a:rPr lang="en-US" dirty="0"/>
              <a:t>After completing this course, you should be able to:</a:t>
            </a:r>
          </a:p>
          <a:p>
            <a:r>
              <a:rPr lang="en-US" dirty="0"/>
              <a:t>Explain how HRex fits into the hierarchy of Da Vinci IGs</a:t>
            </a:r>
          </a:p>
          <a:p>
            <a:r>
              <a:rPr lang="en-US" dirty="0"/>
              <a:t>List the key functionality HRex covers</a:t>
            </a:r>
          </a:p>
          <a:p>
            <a:r>
              <a:rPr lang="en-US" dirty="0"/>
              <a:t>Navigate shared Da Vinci security expectations</a:t>
            </a:r>
          </a:p>
          <a:p>
            <a:r>
              <a:rPr lang="en-US" dirty="0"/>
              <a:t>Explain how Da Vinci member match functions</a:t>
            </a:r>
          </a:p>
          <a:p>
            <a:r>
              <a:rPr lang="en-US" dirty="0"/>
              <a:t>Summarize the HRex endpoint-discovery mechanism</a:t>
            </a:r>
          </a:p>
          <a:p>
            <a:r>
              <a:rPr lang="en-US" dirty="0"/>
              <a:t>Describe the Task-based data request flow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5410A2-7D39-2E7E-5600-3F53DD833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  <a:endParaRPr lang="en-CA" dirty="0"/>
          </a:p>
        </p:txBody>
      </p:sp>
      <p:pic>
        <p:nvPicPr>
          <p:cNvPr id="4" name="Picture 3" descr="A dart in the center of a target&#10;&#10;Description automatically generated">
            <a:extLst>
              <a:ext uri="{FF2B5EF4-FFF2-40B4-BE49-F238E27FC236}">
                <a16:creationId xmlns:a16="http://schemas.microsoft.com/office/drawing/2014/main" id="{DA512520-25E0-0C17-7F97-5686240559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533813" y="190828"/>
            <a:ext cx="1124373" cy="112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298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8D0B72-F99D-90C5-7F10-38784B7E0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841" y="513593"/>
            <a:ext cx="6324599" cy="535532"/>
          </a:xfrm>
        </p:spPr>
        <p:txBody>
          <a:bodyPr/>
          <a:lstStyle/>
          <a:p>
            <a:pPr algn="r"/>
            <a:r>
              <a:rPr lang="en-US" dirty="0"/>
              <a:t>Questions/Discussion</a:t>
            </a:r>
            <a:endParaRPr lang="en-CA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612951BB-4D12-43D6-9842-1228457329E9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1222743" y="1986505"/>
            <a:ext cx="9558671" cy="16240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buNone/>
            </a:pPr>
            <a:r>
              <a:rPr lang="en-CA" sz="2600" dirty="0">
                <a:hlinkClick r:id="rId2"/>
              </a:rPr>
              <a:t>lloyd@dogwoodhealthconsulting.com</a:t>
            </a:r>
            <a:br>
              <a:rPr lang="en-CA" sz="2600" dirty="0"/>
            </a:br>
            <a:endParaRPr lang="en-CA" sz="2600" dirty="0"/>
          </a:p>
          <a:p>
            <a:pPr marL="0" indent="0">
              <a:buNone/>
            </a:pPr>
            <a:r>
              <a:rPr lang="en-CA" sz="2600" dirty="0"/>
              <a:t>Or, better yet, include the community and ask/discuss on</a:t>
            </a:r>
            <a:br>
              <a:rPr lang="en-CA" sz="2600" dirty="0"/>
            </a:br>
            <a:r>
              <a:rPr lang="en-US" sz="2600" b="0" dirty="0">
                <a:solidFill>
                  <a:srgbClr val="1F262C"/>
                </a:solidFill>
                <a:hlinkClick r:id="rId3"/>
              </a:rPr>
              <a:t>https://chat.fhir.org/#narrow/channel/433432-Da-Vinci-HRex</a:t>
            </a:r>
            <a:r>
              <a:rPr lang="en-CA" sz="2600" b="0" dirty="0">
                <a:solidFill>
                  <a:srgbClr val="1F262C"/>
                </a:solidFill>
              </a:rPr>
              <a:t> </a:t>
            </a:r>
            <a:endParaRPr lang="en-US" sz="2600" b="0" dirty="0">
              <a:solidFill>
                <a:srgbClr val="1F262C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81E8E4-B246-26C1-2BBE-2EF87B099190}"/>
              </a:ext>
            </a:extLst>
          </p:cNvPr>
          <p:cNvGrpSpPr/>
          <p:nvPr/>
        </p:nvGrpSpPr>
        <p:grpSpPr>
          <a:xfrm>
            <a:off x="4326072" y="4191874"/>
            <a:ext cx="2572111" cy="2152533"/>
            <a:chOff x="2646128" y="2565307"/>
            <a:chExt cx="2572111" cy="215253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54440D9-A76E-1981-5BB4-5D689C3D8A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25759" y="3244928"/>
              <a:ext cx="1292480" cy="147291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5AE59E2-76D9-80C5-7089-FDB50E1DF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97497" y="2844684"/>
              <a:ext cx="1420742" cy="155334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D85D26C-FAF0-ABAB-60CB-2833367A3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6657920">
              <a:off x="2686451" y="2524984"/>
              <a:ext cx="1472700" cy="1553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9682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D8822C-0F1A-F04A-EE31-3F149548DF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Before taking this course, you should first view:</a:t>
            </a:r>
          </a:p>
          <a:p>
            <a:pPr lvl="1"/>
            <a:r>
              <a:rPr lang="en-US" b="1" dirty="0"/>
              <a:t>Introduction to FHIR</a:t>
            </a:r>
          </a:p>
          <a:p>
            <a:pPr lvl="1"/>
            <a:r>
              <a:rPr lang="en-US" b="1" dirty="0"/>
              <a:t>How to Read a FHIR IG</a:t>
            </a:r>
          </a:p>
          <a:p>
            <a:pPr lvl="1"/>
            <a:r>
              <a:rPr lang="en-US" b="1" dirty="0"/>
              <a:t>USCDI/US Core</a:t>
            </a:r>
          </a:p>
          <a:p>
            <a:pPr lvl="1"/>
            <a:r>
              <a:rPr lang="en-US" b="1" dirty="0"/>
              <a:t>FHIR Security</a:t>
            </a:r>
          </a:p>
          <a:p>
            <a:pPr lvl="1"/>
            <a:endParaRPr lang="en-US" dirty="0"/>
          </a:p>
          <a:p>
            <a:r>
              <a:rPr lang="en-US" dirty="0"/>
              <a:t>Take this course before:</a:t>
            </a:r>
          </a:p>
          <a:p>
            <a:pPr lvl="1"/>
            <a:r>
              <a:rPr lang="en-US" dirty="0"/>
              <a:t>Any of the other Da Vinci IG detailed courses</a:t>
            </a:r>
            <a:endParaRPr lang="en-CA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1B19EFE-5254-0ECD-A972-87E720259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Pre-requisites &amp; Post-requisites</a:t>
            </a:r>
            <a:endParaRPr lang="en-CA" dirty="0"/>
          </a:p>
        </p:txBody>
      </p:sp>
      <p:pic>
        <p:nvPicPr>
          <p:cNvPr id="7" name="Picture 6" descr="A green arrow pointing to the right&#10;&#10;Description automatically generated">
            <a:extLst>
              <a:ext uri="{FF2B5EF4-FFF2-40B4-BE49-F238E27FC236}">
                <a16:creationId xmlns:a16="http://schemas.microsoft.com/office/drawing/2014/main" id="{5E49E309-A5D7-75BA-1BC1-A8B6B58A0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400000">
            <a:off x="8396423" y="2603076"/>
            <a:ext cx="2937377" cy="190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581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F3ED2FDA-B6FF-3A47-5D05-CCF1E7D34D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4900" y="2085975"/>
            <a:ext cx="10501313" cy="3354765"/>
          </a:xfrm>
        </p:spPr>
        <p:txBody>
          <a:bodyPr lIns="0" tIns="0" rIns="0" bIns="0">
            <a:spAutoFit/>
          </a:bodyPr>
          <a:lstStyle/>
          <a:p>
            <a:pPr marL="0" indent="0">
              <a:buNone/>
            </a:pPr>
            <a:r>
              <a:rPr lang="en-US" dirty="0"/>
              <a:t>After completing this course, you should be able to:</a:t>
            </a:r>
          </a:p>
          <a:p>
            <a:r>
              <a:rPr lang="en-US" dirty="0"/>
              <a:t>Explain how HRex fits into the hierarchy of Da Vinci IGs</a:t>
            </a:r>
          </a:p>
          <a:p>
            <a:r>
              <a:rPr lang="en-US" dirty="0"/>
              <a:t>List the key functionality HRex covers</a:t>
            </a:r>
          </a:p>
          <a:p>
            <a:r>
              <a:rPr lang="en-US" dirty="0"/>
              <a:t>Navigate shared Da Vinci security expectations</a:t>
            </a:r>
          </a:p>
          <a:p>
            <a:r>
              <a:rPr lang="en-US" dirty="0"/>
              <a:t>Explain how Da Vinci member match functions</a:t>
            </a:r>
          </a:p>
          <a:p>
            <a:r>
              <a:rPr lang="en-US" dirty="0"/>
              <a:t>Summarize the HRex endpoint-discovery mechanism</a:t>
            </a:r>
          </a:p>
          <a:p>
            <a:r>
              <a:rPr lang="en-US" dirty="0"/>
              <a:t>Describe the Task-based data request flow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C7770D-5E0E-69B5-A21E-605C58BBB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  <a:endParaRPr lang="en-CA" dirty="0"/>
          </a:p>
        </p:txBody>
      </p:sp>
      <p:pic>
        <p:nvPicPr>
          <p:cNvPr id="4" name="Picture 3" descr="A dart in the center of a target&#10;&#10;Description automatically generated">
            <a:extLst>
              <a:ext uri="{FF2B5EF4-FFF2-40B4-BE49-F238E27FC236}">
                <a16:creationId xmlns:a16="http://schemas.microsoft.com/office/drawing/2014/main" id="{A0229187-D5FC-6F99-5467-0997516BF0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533813" y="190828"/>
            <a:ext cx="1124373" cy="112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06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C02B4-9FA6-4065-4406-A4141306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6</a:t>
            </a:fld>
            <a:endParaRPr lang="en-CA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DEB06B6-BA6C-5E44-8904-8973FD00F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CA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CCB6DEE-5AFC-CFC5-6604-2689607A5B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8488858"/>
              </p:ext>
            </p:extLst>
          </p:nvPr>
        </p:nvGraphicFramePr>
        <p:xfrm>
          <a:off x="2326888" y="178330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4936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D80E834-A65E-9ACA-CC28-B2ADE1F50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HRex Basics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E429B-D82D-C745-A25B-ABE702CED80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89700"/>
            <a:ext cx="2743200" cy="365125"/>
          </a:xfrm>
        </p:spPr>
        <p:txBody>
          <a:bodyPr/>
          <a:lstStyle/>
          <a:p>
            <a:fld id="{B6F15528-21DE-4FAA-801E-634DDDAF4B2B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6461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93357E-7718-DBD5-E464-E7AA34DE72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Health Record Exchange (HRex):</a:t>
            </a:r>
          </a:p>
          <a:p>
            <a:pPr lvl="1"/>
            <a:r>
              <a:rPr lang="en-US" dirty="0"/>
              <a:t>Is a foundational guide for all Da Vinci IGs</a:t>
            </a:r>
          </a:p>
          <a:p>
            <a:pPr lvl="1"/>
            <a:r>
              <a:rPr lang="en-US" dirty="0"/>
              <a:t>Defines</a:t>
            </a:r>
          </a:p>
          <a:p>
            <a:pPr lvl="2"/>
            <a:r>
              <a:rPr lang="en-US" dirty="0"/>
              <a:t>Profiles</a:t>
            </a:r>
          </a:p>
          <a:p>
            <a:pPr lvl="2"/>
            <a:r>
              <a:rPr lang="en-US" dirty="0"/>
              <a:t>Data types</a:t>
            </a:r>
          </a:p>
          <a:p>
            <a:pPr lvl="2"/>
            <a:r>
              <a:rPr lang="en-US" dirty="0"/>
              <a:t>Operations</a:t>
            </a:r>
          </a:p>
          <a:p>
            <a:pPr lvl="2"/>
            <a:r>
              <a:rPr lang="en-US" dirty="0"/>
              <a:t>Guidance</a:t>
            </a:r>
          </a:p>
          <a:p>
            <a:pPr marL="457200" lvl="1" indent="0">
              <a:buNone/>
            </a:pPr>
            <a:r>
              <a:rPr lang="en-US" dirty="0"/>
              <a:t>     that are common to all Da Vinci IGs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21626C-C5D4-AE7B-3F3F-0161425CA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HRex?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3F6C5-739D-5F2E-776D-20AE5793F3C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8</a:t>
            </a:fld>
            <a:endParaRPr lang="en-CA"/>
          </a:p>
        </p:txBody>
      </p:sp>
      <p:pic>
        <p:nvPicPr>
          <p:cNvPr id="6" name="Picture 5" descr="A close-up of a book&#10;&#10;Description automatically generated">
            <a:extLst>
              <a:ext uri="{FF2B5EF4-FFF2-40B4-BE49-F238E27FC236}">
                <a16:creationId xmlns:a16="http://schemas.microsoft.com/office/drawing/2014/main" id="{0A9845AD-95AE-AC68-C47C-3877204FA7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024381" y="2545706"/>
            <a:ext cx="3220189" cy="159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922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A45E0A-9A9C-E93E-5919-0C43E996F6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Da Vinci has 15 implementable guides (so far)</a:t>
            </a:r>
          </a:p>
          <a:p>
            <a:r>
              <a:rPr lang="en-US" dirty="0"/>
              <a:t>HRex</a:t>
            </a:r>
          </a:p>
          <a:p>
            <a:pPr lvl="1"/>
            <a:r>
              <a:rPr lang="en-US" dirty="0"/>
              <a:t>Reduces authoring effort</a:t>
            </a:r>
          </a:p>
          <a:p>
            <a:pPr lvl="1"/>
            <a:r>
              <a:rPr lang="en-US" dirty="0"/>
              <a:t>Reduces implementer reading</a:t>
            </a:r>
          </a:p>
          <a:p>
            <a:pPr lvl="1"/>
            <a:r>
              <a:rPr lang="en-US" dirty="0"/>
              <a:t>Reduces discrepancies</a:t>
            </a:r>
          </a:p>
          <a:p>
            <a:pPr lvl="1"/>
            <a:r>
              <a:rPr lang="en-US" dirty="0"/>
              <a:t>Encourages re-use &amp; consistency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59E963C-32DD-BEE5-BD03-1A38383E7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HRex?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69C2B1-CEAA-26D4-CEE4-819E2663264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9</a:t>
            </a:fld>
            <a:endParaRPr lang="en-CA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D13C5BF-7CA7-A589-E875-BB0BD667438B}"/>
              </a:ext>
            </a:extLst>
          </p:cNvPr>
          <p:cNvGrpSpPr/>
          <p:nvPr/>
        </p:nvGrpSpPr>
        <p:grpSpPr>
          <a:xfrm>
            <a:off x="5671713" y="3634606"/>
            <a:ext cx="5769562" cy="2556644"/>
            <a:chOff x="679564" y="1121378"/>
            <a:chExt cx="11047738" cy="4630953"/>
          </a:xfrm>
        </p:grpSpPr>
        <p:sp>
          <p:nvSpPr>
            <p:cNvPr id="7" name="Rectangle: Top Corners Rounded 6">
              <a:extLst>
                <a:ext uri="{FF2B5EF4-FFF2-40B4-BE49-F238E27FC236}">
                  <a16:creationId xmlns:a16="http://schemas.microsoft.com/office/drawing/2014/main" id="{01CA0E58-180E-D1C0-1FDE-2010691E288C}"/>
                </a:ext>
              </a:extLst>
            </p:cNvPr>
            <p:cNvSpPr/>
            <p:nvPr/>
          </p:nvSpPr>
          <p:spPr>
            <a:xfrm rot="10800000">
              <a:off x="679564" y="3016321"/>
              <a:ext cx="5981349" cy="1772830"/>
            </a:xfrm>
            <a:prstGeom prst="round2SameRect">
              <a:avLst>
                <a:gd name="adj1" fmla="val 8234"/>
                <a:gd name="adj2" fmla="val 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BA7E3EF-2227-F7C3-4004-8E5C24BF31FA}"/>
                </a:ext>
              </a:extLst>
            </p:cNvPr>
            <p:cNvGrpSpPr/>
            <p:nvPr/>
          </p:nvGrpSpPr>
          <p:grpSpPr>
            <a:xfrm>
              <a:off x="6847487" y="1121378"/>
              <a:ext cx="4814404" cy="2740367"/>
              <a:chOff x="1156694" y="1299845"/>
              <a:chExt cx="4360215" cy="3050341"/>
            </a:xfrm>
          </p:grpSpPr>
          <p:sp>
            <p:nvSpPr>
              <p:cNvPr id="304" name="Rectangle: Top Corners Rounded 303">
                <a:extLst>
                  <a:ext uri="{FF2B5EF4-FFF2-40B4-BE49-F238E27FC236}">
                    <a16:creationId xmlns:a16="http://schemas.microsoft.com/office/drawing/2014/main" id="{55EB4EAA-6196-5991-40D1-7A501C2ED534}"/>
                  </a:ext>
                </a:extLst>
              </p:cNvPr>
              <p:cNvSpPr/>
              <p:nvPr/>
            </p:nvSpPr>
            <p:spPr>
              <a:xfrm rot="10800000">
                <a:off x="1159887" y="1624301"/>
                <a:ext cx="4357022" cy="2725885"/>
              </a:xfrm>
              <a:prstGeom prst="round2SameRect">
                <a:avLst>
                  <a:gd name="adj1" fmla="val 8234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  <a:sym typeface="Arial"/>
                </a:endParaRPr>
              </a:p>
            </p:txBody>
          </p:sp>
          <p:sp>
            <p:nvSpPr>
              <p:cNvPr id="305" name="Rectangle: Top Corners Rounded 304">
                <a:extLst>
                  <a:ext uri="{FF2B5EF4-FFF2-40B4-BE49-F238E27FC236}">
                    <a16:creationId xmlns:a16="http://schemas.microsoft.com/office/drawing/2014/main" id="{CDABB317-481F-F66E-D078-D83FBF66C005}"/>
                  </a:ext>
                </a:extLst>
              </p:cNvPr>
              <p:cNvSpPr/>
              <p:nvPr/>
            </p:nvSpPr>
            <p:spPr>
              <a:xfrm>
                <a:off x="1156694" y="1299845"/>
                <a:ext cx="4360215" cy="429482"/>
              </a:xfrm>
              <a:prstGeom prst="round2SameRect">
                <a:avLst>
                  <a:gd name="adj1" fmla="val 39797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474749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  <a:sym typeface="Arial"/>
                  </a:rPr>
                  <a:t>Coverage, Transparency &amp; Burden Reduction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6ED75F3-2E2E-F31F-C750-9A086987335B}"/>
                </a:ext>
              </a:extLst>
            </p:cNvPr>
            <p:cNvGrpSpPr/>
            <p:nvPr/>
          </p:nvGrpSpPr>
          <p:grpSpPr>
            <a:xfrm>
              <a:off x="3796235" y="1121378"/>
              <a:ext cx="2795368" cy="1576158"/>
              <a:chOff x="793328" y="1388348"/>
              <a:chExt cx="4723581" cy="2728187"/>
            </a:xfrm>
          </p:grpSpPr>
          <p:sp>
            <p:nvSpPr>
              <p:cNvPr id="302" name="Rectangle: Top Corners Rounded 301">
                <a:extLst>
                  <a:ext uri="{FF2B5EF4-FFF2-40B4-BE49-F238E27FC236}">
                    <a16:creationId xmlns:a16="http://schemas.microsoft.com/office/drawing/2014/main" id="{A531FD0A-55E0-5382-127F-13F6E44751FD}"/>
                  </a:ext>
                </a:extLst>
              </p:cNvPr>
              <p:cNvSpPr/>
              <p:nvPr/>
            </p:nvSpPr>
            <p:spPr>
              <a:xfrm rot="10800000">
                <a:off x="793328" y="1624299"/>
                <a:ext cx="4723581" cy="2492236"/>
              </a:xfrm>
              <a:prstGeom prst="round2SameRect">
                <a:avLst>
                  <a:gd name="adj1" fmla="val 8234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  <a:sym typeface="Arial"/>
                </a:endParaRPr>
              </a:p>
            </p:txBody>
          </p:sp>
          <p:sp>
            <p:nvSpPr>
              <p:cNvPr id="303" name="Rectangle: Top Corners Rounded 302">
                <a:extLst>
                  <a:ext uri="{FF2B5EF4-FFF2-40B4-BE49-F238E27FC236}">
                    <a16:creationId xmlns:a16="http://schemas.microsoft.com/office/drawing/2014/main" id="{00FCC2C5-F59A-66D5-DB39-2BC73DBCC381}"/>
                  </a:ext>
                </a:extLst>
              </p:cNvPr>
              <p:cNvSpPr/>
              <p:nvPr/>
            </p:nvSpPr>
            <p:spPr>
              <a:xfrm>
                <a:off x="793328" y="1388348"/>
                <a:ext cx="4723580" cy="675259"/>
              </a:xfrm>
              <a:prstGeom prst="round2SameRect">
                <a:avLst>
                  <a:gd name="adj1" fmla="val 39797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474749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  <a:sym typeface="Arial"/>
                  </a:rPr>
                  <a:t>Clinical Data Exchange</a:t>
                </a: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3AEF727-1488-7EE6-5BF3-778F1A0A77FD}"/>
                </a:ext>
              </a:extLst>
            </p:cNvPr>
            <p:cNvSpPr txBox="1"/>
            <p:nvPr/>
          </p:nvSpPr>
          <p:spPr>
            <a:xfrm>
              <a:off x="3913865" y="2245998"/>
              <a:ext cx="1341623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 dirty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Clinical Data 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 dirty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Exchange (CDex)</a:t>
              </a: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Wingdings" panose="05000000000000000000" pitchFamily="2" charset="2"/>
                  <a:cs typeface="Arial" panose="020B0604020202020204" pitchFamily="34" charset="0"/>
                  <a:sym typeface="Arial"/>
                </a:rPr>
                <a:t>t</a:t>
              </a:r>
              <a:endPara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Wingdings" panose="05000000000000000000" pitchFamily="2" charset="2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49F3B7D-499B-E735-B567-A1ADD1B15D53}"/>
                </a:ext>
              </a:extLst>
            </p:cNvPr>
            <p:cNvSpPr txBox="1"/>
            <p:nvPr/>
          </p:nvSpPr>
          <p:spPr>
            <a:xfrm>
              <a:off x="5223960" y="2245998"/>
              <a:ext cx="1388324" cy="277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Payer Data Exchange (PDex)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9911543-0185-F161-3E98-2CCCF2A2A95B}"/>
                </a:ext>
              </a:extLst>
            </p:cNvPr>
            <p:cNvSpPr txBox="1"/>
            <p:nvPr/>
          </p:nvSpPr>
          <p:spPr>
            <a:xfrm>
              <a:off x="1942809" y="4095847"/>
              <a:ext cx="1062850" cy="1610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Notifications</a:t>
              </a:r>
              <a:r>
                <a:rPr kumimoji="0" lang="en-US" sz="500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 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28547A1-E1E3-A895-B38D-AD1A654BFE94}"/>
                </a:ext>
              </a:extLst>
            </p:cNvPr>
            <p:cNvSpPr txBox="1"/>
            <p:nvPr/>
          </p:nvSpPr>
          <p:spPr>
            <a:xfrm>
              <a:off x="6774629" y="2245998"/>
              <a:ext cx="1827764" cy="277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1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Coverage Requirements Discovery (CRD)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15898EA-DE34-0305-B741-198017C165A3}"/>
                </a:ext>
              </a:extLst>
            </p:cNvPr>
            <p:cNvSpPr txBox="1"/>
            <p:nvPr/>
          </p:nvSpPr>
          <p:spPr>
            <a:xfrm>
              <a:off x="8455010" y="2245998"/>
              <a:ext cx="1730743" cy="277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Documentation Templates and Rules (DTR)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8CDC166-2EDD-DE95-5FF0-E6105ACC76B7}"/>
                </a:ext>
              </a:extLst>
            </p:cNvPr>
            <p:cNvSpPr txBox="1"/>
            <p:nvPr/>
          </p:nvSpPr>
          <p:spPr>
            <a:xfrm>
              <a:off x="10160597" y="2245998"/>
              <a:ext cx="1498629" cy="277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Prior-Authorization Support (PAS)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959E42D-7341-B48D-EAA4-F3A768088BDE}"/>
                </a:ext>
              </a:extLst>
            </p:cNvPr>
            <p:cNvSpPr txBox="1"/>
            <p:nvPr/>
          </p:nvSpPr>
          <p:spPr>
            <a:xfrm>
              <a:off x="6942476" y="3447924"/>
              <a:ext cx="1492069" cy="3110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1" indent="0" algn="ctr" defTabSz="914400" rtl="0" eaLnBrk="1" fontAlgn="auto" latinLnBrk="0" hangingPunct="1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Formulary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sz="500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33914BC-9C10-AF57-0C33-86831E78A624}"/>
                </a:ext>
              </a:extLst>
            </p:cNvPr>
            <p:cNvSpPr txBox="1"/>
            <p:nvPr/>
          </p:nvSpPr>
          <p:spPr>
            <a:xfrm>
              <a:off x="8512363" y="3447924"/>
              <a:ext cx="1636558" cy="3110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Plan Net/Directory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sz="500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91218E-2506-16B8-559D-6116EF0C6CA1}"/>
                </a:ext>
              </a:extLst>
            </p:cNvPr>
            <p:cNvSpPr txBox="1"/>
            <p:nvPr/>
          </p:nvSpPr>
          <p:spPr>
            <a:xfrm>
              <a:off x="10092522" y="3447924"/>
              <a:ext cx="1634780" cy="6236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Patient Cost </a:t>
              </a:r>
              <a:b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</a:b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Transparency (PCT)</a:t>
              </a:r>
              <a:r>
                <a:rPr kumimoji="0" lang="en-US" b="1" i="0" u="none" strike="noStrike" kern="0" cap="none" spc="0" normalizeH="0" baseline="-2400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*</a:t>
              </a: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19" name="Rectangle: Top Corners Rounded 18">
              <a:extLst>
                <a:ext uri="{FF2B5EF4-FFF2-40B4-BE49-F238E27FC236}">
                  <a16:creationId xmlns:a16="http://schemas.microsoft.com/office/drawing/2014/main" id="{0EA62FA9-03E9-1A92-6ECE-436B04D45F14}"/>
                </a:ext>
              </a:extLst>
            </p:cNvPr>
            <p:cNvSpPr/>
            <p:nvPr/>
          </p:nvSpPr>
          <p:spPr>
            <a:xfrm>
              <a:off x="686434" y="2898445"/>
              <a:ext cx="5974479" cy="386095"/>
            </a:xfrm>
            <a:prstGeom prst="round2SameRect">
              <a:avLst>
                <a:gd name="adj1" fmla="val 39797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>
                  <a:ln>
                    <a:noFill/>
                  </a:ln>
                  <a:solidFill>
                    <a:srgbClr val="474749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  <a:sym typeface="Arial"/>
                </a:rPr>
                <a:t>Foundational Assets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9E27A7-C1CD-38CF-F3C9-38EF81DA4B2B}"/>
                </a:ext>
              </a:extLst>
            </p:cNvPr>
            <p:cNvSpPr txBox="1"/>
            <p:nvPr/>
          </p:nvSpPr>
          <p:spPr>
            <a:xfrm>
              <a:off x="744322" y="4095847"/>
              <a:ext cx="1250364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Member </a:t>
              </a:r>
              <a:b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</a:b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Attribution List</a:t>
              </a:r>
              <a:r>
                <a:rPr kumimoji="0" lang="en-US" sz="1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 </a:t>
              </a:r>
              <a:r>
                <a: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srgbClr val="A91F24"/>
                  </a:solidFill>
                  <a:effectLst/>
                  <a:uLnTx/>
                  <a:uFillTx/>
                  <a:latin typeface="Wingdings" panose="05000000000000000000" pitchFamily="2" charset="2"/>
                  <a:cs typeface="Arial" panose="020B0604020202020204" pitchFamily="34" charset="0"/>
                  <a:sym typeface="Arial"/>
                </a:rPr>
                <a:t>t</a:t>
              </a:r>
              <a:endParaRPr kumimoji="0" lang="en-US" sz="500" b="0" i="0" u="none" strike="noStrike" kern="1200" cap="none" spc="0" normalizeH="0" baseline="0" noProof="0">
                <a:ln>
                  <a:noFill/>
                </a:ln>
                <a:solidFill>
                  <a:srgbClr val="51657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5806B33-DE7E-3BF2-F435-6552A1F66F78}"/>
                </a:ext>
              </a:extLst>
            </p:cNvPr>
            <p:cNvSpPr txBox="1"/>
            <p:nvPr/>
          </p:nvSpPr>
          <p:spPr>
            <a:xfrm>
              <a:off x="2997370" y="4095847"/>
              <a:ext cx="1269617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Health Record Exchange (HRex)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6E95A79-11A2-E489-0F16-876250D507B5}"/>
                </a:ext>
              </a:extLst>
            </p:cNvPr>
            <p:cNvGrpSpPr/>
            <p:nvPr/>
          </p:nvGrpSpPr>
          <p:grpSpPr>
            <a:xfrm>
              <a:off x="1938009" y="3426172"/>
              <a:ext cx="1072427" cy="607848"/>
              <a:chOff x="2370267" y="3485712"/>
              <a:chExt cx="1072427" cy="607848"/>
            </a:xfrm>
          </p:grpSpPr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id="{5E232172-2CAA-C42B-8C48-564923029362}"/>
                  </a:ext>
                </a:extLst>
              </p:cNvPr>
              <p:cNvGrpSpPr/>
              <p:nvPr/>
            </p:nvGrpSpPr>
            <p:grpSpPr>
              <a:xfrm>
                <a:off x="2370267" y="3485712"/>
                <a:ext cx="1072427" cy="539869"/>
                <a:chOff x="4151694" y="2142403"/>
                <a:chExt cx="1193737" cy="600936"/>
              </a:xfrm>
            </p:grpSpPr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5FA052D3-7089-A21C-8994-5D28D4A77C98}"/>
                    </a:ext>
                  </a:extLst>
                </p:cNvPr>
                <p:cNvSpPr/>
                <p:nvPr/>
              </p:nvSpPr>
              <p:spPr>
                <a:xfrm>
                  <a:off x="4151694" y="2400146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8CE690D1-4590-1392-8F48-DB8F7D4C14A4}"/>
                    </a:ext>
                  </a:extLst>
                </p:cNvPr>
                <p:cNvSpPr/>
                <p:nvPr/>
              </p:nvSpPr>
              <p:spPr>
                <a:xfrm>
                  <a:off x="5110575" y="2382034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3C7AE77A-2902-A579-3751-257E23AC9A90}"/>
                    </a:ext>
                  </a:extLst>
                </p:cNvPr>
                <p:cNvSpPr/>
                <p:nvPr/>
              </p:nvSpPr>
              <p:spPr>
                <a:xfrm>
                  <a:off x="4257773" y="2177697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C7B1CE3B-6132-BD06-A2AF-6050021B2F62}"/>
                    </a:ext>
                  </a:extLst>
                </p:cNvPr>
                <p:cNvSpPr/>
                <p:nvPr/>
              </p:nvSpPr>
              <p:spPr>
                <a:xfrm>
                  <a:off x="4874329" y="2167016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id="{E3C47089-59B0-CE97-5DD4-6E11B693FD97}"/>
                    </a:ext>
                  </a:extLst>
                </p:cNvPr>
                <p:cNvSpPr/>
                <p:nvPr/>
              </p:nvSpPr>
              <p:spPr>
                <a:xfrm>
                  <a:off x="4545900" y="2142403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3" name="Freeform: Shape 292">
                  <a:extLst>
                    <a:ext uri="{FF2B5EF4-FFF2-40B4-BE49-F238E27FC236}">
                      <a16:creationId xmlns:a16="http://schemas.microsoft.com/office/drawing/2014/main" id="{0B68CB60-B5FB-498F-F2DF-2D57A8FAA42A}"/>
                    </a:ext>
                  </a:extLst>
                </p:cNvPr>
                <p:cNvSpPr/>
                <p:nvPr/>
              </p:nvSpPr>
              <p:spPr>
                <a:xfrm>
                  <a:off x="4272133" y="2473521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id="{FEA6E167-649E-1A3B-B6FD-01749B4A3E02}"/>
                    </a:ext>
                  </a:extLst>
                </p:cNvPr>
                <p:cNvSpPr/>
                <p:nvPr/>
              </p:nvSpPr>
              <p:spPr>
                <a:xfrm>
                  <a:off x="4997548" y="2466091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5" name="Freeform: Shape 294">
                  <a:extLst>
                    <a:ext uri="{FF2B5EF4-FFF2-40B4-BE49-F238E27FC236}">
                      <a16:creationId xmlns:a16="http://schemas.microsoft.com/office/drawing/2014/main" id="{9413DBC5-1360-273B-719B-87161F8446AE}"/>
                    </a:ext>
                  </a:extLst>
                </p:cNvPr>
                <p:cNvSpPr/>
                <p:nvPr/>
              </p:nvSpPr>
              <p:spPr>
                <a:xfrm>
                  <a:off x="4358756" y="2302621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id="{6367EF9C-C0AE-60A1-D288-A05621D36297}"/>
                    </a:ext>
                  </a:extLst>
                </p:cNvPr>
                <p:cNvSpPr/>
                <p:nvPr/>
              </p:nvSpPr>
              <p:spPr>
                <a:xfrm>
                  <a:off x="4831249" y="2298906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46C99B15-1EC5-215F-7F7B-953B0AC3C3FC}"/>
                    </a:ext>
                  </a:extLst>
                </p:cNvPr>
                <p:cNvSpPr/>
                <p:nvPr/>
              </p:nvSpPr>
              <p:spPr>
                <a:xfrm>
                  <a:off x="4587128" y="2278472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0068B9C8-D22C-07BC-A672-6038A720ABA7}"/>
                    </a:ext>
                  </a:extLst>
                </p:cNvPr>
                <p:cNvSpPr/>
                <p:nvPr/>
              </p:nvSpPr>
              <p:spPr>
                <a:xfrm>
                  <a:off x="4257773" y="2400146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99" name="Freeform: Shape 298">
                  <a:extLst>
                    <a:ext uri="{FF2B5EF4-FFF2-40B4-BE49-F238E27FC236}">
                      <a16:creationId xmlns:a16="http://schemas.microsoft.com/office/drawing/2014/main" id="{E8250002-0F82-C140-3FBC-5274FB322DBC}"/>
                    </a:ext>
                  </a:extLst>
                </p:cNvPr>
                <p:cNvSpPr/>
                <p:nvPr/>
              </p:nvSpPr>
              <p:spPr>
                <a:xfrm>
                  <a:off x="4546364" y="2177697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00" name="Freeform: Shape 299">
                  <a:extLst>
                    <a:ext uri="{FF2B5EF4-FFF2-40B4-BE49-F238E27FC236}">
                      <a16:creationId xmlns:a16="http://schemas.microsoft.com/office/drawing/2014/main" id="{EB9A98D3-FA70-6F37-9CDC-4A4950530E37}"/>
                    </a:ext>
                  </a:extLst>
                </p:cNvPr>
                <p:cNvSpPr/>
                <p:nvPr/>
              </p:nvSpPr>
              <p:spPr>
                <a:xfrm>
                  <a:off x="4831249" y="2166551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01" name="Freeform: Shape 300">
                  <a:extLst>
                    <a:ext uri="{FF2B5EF4-FFF2-40B4-BE49-F238E27FC236}">
                      <a16:creationId xmlns:a16="http://schemas.microsoft.com/office/drawing/2014/main" id="{61C60925-2A8E-B9BF-4BBE-E310E5E5EA71}"/>
                    </a:ext>
                  </a:extLst>
                </p:cNvPr>
                <p:cNvSpPr/>
                <p:nvPr/>
              </p:nvSpPr>
              <p:spPr>
                <a:xfrm>
                  <a:off x="4997548" y="2382034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87" name="Graphic 286">
                <a:extLst>
                  <a:ext uri="{FF2B5EF4-FFF2-40B4-BE49-F238E27FC236}">
                    <a16:creationId xmlns:a16="http://schemas.microsoft.com/office/drawing/2014/main" id="{BB5030AC-B15C-CC5B-D4C1-59E2A634DF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400000">
                <a:off x="2934376" y="3812390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FB063ED-9047-6239-05BE-A8C7D4EFF724}"/>
                </a:ext>
              </a:extLst>
            </p:cNvPr>
            <p:cNvGrpSpPr/>
            <p:nvPr/>
          </p:nvGrpSpPr>
          <p:grpSpPr>
            <a:xfrm>
              <a:off x="5381901" y="1639071"/>
              <a:ext cx="1072427" cy="541963"/>
              <a:chOff x="5005996" y="1665131"/>
              <a:chExt cx="1072427" cy="541963"/>
            </a:xfrm>
          </p:grpSpPr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2AC1CCC7-73A7-1A89-3C8D-BA6279DE3D90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272" name="Freeform: Shape 271">
                  <a:extLst>
                    <a:ext uri="{FF2B5EF4-FFF2-40B4-BE49-F238E27FC236}">
                      <a16:creationId xmlns:a16="http://schemas.microsoft.com/office/drawing/2014/main" id="{2F5E6D80-3C69-BEED-FD65-D516762E4E68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id="{B35906DE-B623-B508-63D6-C2E6BCDC1C26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9424073A-4FEA-52B3-B167-009C978E04C7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B27682CE-1BC7-DCF9-00A7-004A2399B1C5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0E982F8A-C4E5-975A-962E-3828B8468112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FCBA6E57-2F7B-8982-80A9-989731B68F1A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F80D24CB-5E5D-1DAD-C067-0FFF09C5DD74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3B829E6C-B8D1-624B-F464-5D7986706206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865EBCC5-65F3-C6E6-53C0-CB8935A54D79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0C47AA86-15FC-71F1-8ADC-D6811B6AA653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BB1EE071-F311-4FE7-BEA6-8EFD6D8973D9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830C6C02-447E-1084-6A5C-9F2BAB058C51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8CA9CD8C-FE5A-E2BB-84BC-F0599107F95F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7CF70A88-074D-DE74-D476-D598B902D2DD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71" name="Graphic 270">
                <a:extLst>
                  <a:ext uri="{FF2B5EF4-FFF2-40B4-BE49-F238E27FC236}">
                    <a16:creationId xmlns:a16="http://schemas.microsoft.com/office/drawing/2014/main" id="{A8D4D96D-EE39-E0CF-7C09-33FEF427FA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3208131">
                <a:off x="5535391" y="1925924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6317F68-BEE1-7CF3-008E-4D784A81CE43}"/>
                </a:ext>
              </a:extLst>
            </p:cNvPr>
            <p:cNvGrpSpPr/>
            <p:nvPr/>
          </p:nvGrpSpPr>
          <p:grpSpPr>
            <a:xfrm>
              <a:off x="6843949" y="4049755"/>
              <a:ext cx="4817941" cy="1702576"/>
              <a:chOff x="1156694" y="1299845"/>
              <a:chExt cx="4360215" cy="2167916"/>
            </a:xfrm>
          </p:grpSpPr>
          <p:sp>
            <p:nvSpPr>
              <p:cNvPr id="268" name="Rectangle: Top Corners Rounded 267">
                <a:extLst>
                  <a:ext uri="{FF2B5EF4-FFF2-40B4-BE49-F238E27FC236}">
                    <a16:creationId xmlns:a16="http://schemas.microsoft.com/office/drawing/2014/main" id="{93C6E701-3FFC-E0C0-6D68-6981280FC74D}"/>
                  </a:ext>
                </a:extLst>
              </p:cNvPr>
              <p:cNvSpPr/>
              <p:nvPr/>
            </p:nvSpPr>
            <p:spPr>
              <a:xfrm rot="10800000">
                <a:off x="1159885" y="1624301"/>
                <a:ext cx="4357023" cy="1843460"/>
              </a:xfrm>
              <a:prstGeom prst="round2SameRect">
                <a:avLst>
                  <a:gd name="adj1" fmla="val 8234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  <a:sym typeface="Arial"/>
                </a:endParaRPr>
              </a:p>
            </p:txBody>
          </p:sp>
          <p:sp>
            <p:nvSpPr>
              <p:cNvPr id="269" name="Rectangle: Top Corners Rounded 268">
                <a:extLst>
                  <a:ext uri="{FF2B5EF4-FFF2-40B4-BE49-F238E27FC236}">
                    <a16:creationId xmlns:a16="http://schemas.microsoft.com/office/drawing/2014/main" id="{7DDA5CAD-2804-66BE-78FC-DE05B40DB472}"/>
                  </a:ext>
                </a:extLst>
              </p:cNvPr>
              <p:cNvSpPr/>
              <p:nvPr/>
            </p:nvSpPr>
            <p:spPr>
              <a:xfrm>
                <a:off x="1156694" y="1299845"/>
                <a:ext cx="4360215" cy="429482"/>
              </a:xfrm>
              <a:prstGeom prst="round2SameRect">
                <a:avLst>
                  <a:gd name="adj1" fmla="val 39797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474749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  <a:sym typeface="Arial"/>
                  </a:rPr>
                  <a:t>Quality &amp; Risk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1A2FB8E-D717-EA45-0003-D600F595C0AB}"/>
                </a:ext>
              </a:extLst>
            </p:cNvPr>
            <p:cNvSpPr txBox="1"/>
            <p:nvPr/>
          </p:nvSpPr>
          <p:spPr>
            <a:xfrm>
              <a:off x="8520113" y="5150459"/>
              <a:ext cx="1610067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 dirty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Data Exchange for Quality Measures/Gaps In Care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271C1E6-D20D-9E3B-DB81-45F16637F301}"/>
                </a:ext>
              </a:extLst>
            </p:cNvPr>
            <p:cNvSpPr txBox="1"/>
            <p:nvPr/>
          </p:nvSpPr>
          <p:spPr>
            <a:xfrm>
              <a:off x="10287852" y="5150459"/>
              <a:ext cx="1329852" cy="1161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Risk Adjustment (RA)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90890AA-0451-F585-B494-154D15E8B2DC}"/>
                </a:ext>
              </a:extLst>
            </p:cNvPr>
            <p:cNvSpPr txBox="1"/>
            <p:nvPr/>
          </p:nvSpPr>
          <p:spPr>
            <a:xfrm>
              <a:off x="6940180" y="5150459"/>
              <a:ext cx="1496663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Value-Based Performance Reporting (VBPR)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17979F8-1AA5-6F85-4C28-023F970C2DF1}"/>
                </a:ext>
              </a:extLst>
            </p:cNvPr>
            <p:cNvGrpSpPr/>
            <p:nvPr/>
          </p:nvGrpSpPr>
          <p:grpSpPr>
            <a:xfrm>
              <a:off x="8788924" y="4523985"/>
              <a:ext cx="1072427" cy="539869"/>
              <a:chOff x="8312522" y="4587354"/>
              <a:chExt cx="1072427" cy="539869"/>
            </a:xfrm>
          </p:grpSpPr>
          <p:grpSp>
            <p:nvGrpSpPr>
              <p:cNvPr id="252" name="Group 251">
                <a:extLst>
                  <a:ext uri="{FF2B5EF4-FFF2-40B4-BE49-F238E27FC236}">
                    <a16:creationId xmlns:a16="http://schemas.microsoft.com/office/drawing/2014/main" id="{4BCC07D0-5322-9A79-1831-58CDBA0D3078}"/>
                  </a:ext>
                </a:extLst>
              </p:cNvPr>
              <p:cNvGrpSpPr/>
              <p:nvPr/>
            </p:nvGrpSpPr>
            <p:grpSpPr>
              <a:xfrm>
                <a:off x="8312522" y="4587354"/>
                <a:ext cx="1072427" cy="539869"/>
                <a:chOff x="2767738" y="2107417"/>
                <a:chExt cx="1193737" cy="600936"/>
              </a:xfrm>
            </p:grpSpPr>
            <p:sp>
              <p:nvSpPr>
                <p:cNvPr id="254" name="Freeform: Shape 253">
                  <a:extLst>
                    <a:ext uri="{FF2B5EF4-FFF2-40B4-BE49-F238E27FC236}">
                      <a16:creationId xmlns:a16="http://schemas.microsoft.com/office/drawing/2014/main" id="{48F9568F-A0D3-CF18-D90E-11883467F09F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5" name="Freeform: Shape 254">
                  <a:extLst>
                    <a:ext uri="{FF2B5EF4-FFF2-40B4-BE49-F238E27FC236}">
                      <a16:creationId xmlns:a16="http://schemas.microsoft.com/office/drawing/2014/main" id="{78CEDC63-21C0-6E7B-3F74-BC6BC973F86B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35EF3EC9-DB8B-9330-92A9-77B8B4052A61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5B8E3FDD-5702-5468-F3E7-043A67A18372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385A419D-A70F-3E9A-D19A-7A8D2972F39F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9" name="Freeform: Shape 258">
                  <a:extLst>
                    <a:ext uri="{FF2B5EF4-FFF2-40B4-BE49-F238E27FC236}">
                      <a16:creationId xmlns:a16="http://schemas.microsoft.com/office/drawing/2014/main" id="{C347C8C1-6371-7327-01EB-40B67E8C72D1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0" name="Freeform: Shape 259">
                  <a:extLst>
                    <a:ext uri="{FF2B5EF4-FFF2-40B4-BE49-F238E27FC236}">
                      <a16:creationId xmlns:a16="http://schemas.microsoft.com/office/drawing/2014/main" id="{AC42CA23-7792-D100-6161-2BDF2C274EB0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1" name="Freeform: Shape 260">
                  <a:extLst>
                    <a:ext uri="{FF2B5EF4-FFF2-40B4-BE49-F238E27FC236}">
                      <a16:creationId xmlns:a16="http://schemas.microsoft.com/office/drawing/2014/main" id="{2F28A35E-D430-DA5C-2420-64400FBED6C4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2" name="Freeform: Shape 261">
                  <a:extLst>
                    <a:ext uri="{FF2B5EF4-FFF2-40B4-BE49-F238E27FC236}">
                      <a16:creationId xmlns:a16="http://schemas.microsoft.com/office/drawing/2014/main" id="{2D226886-3C78-2757-5391-3FFC4AE51346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3" name="Freeform: Shape 262">
                  <a:extLst>
                    <a:ext uri="{FF2B5EF4-FFF2-40B4-BE49-F238E27FC236}">
                      <a16:creationId xmlns:a16="http://schemas.microsoft.com/office/drawing/2014/main" id="{3560FD9A-60BC-5650-95AE-C6AEDB9AA245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id="{63FAFEB7-C928-E863-EEA8-67381A06AD7F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5" name="Freeform: Shape 264">
                  <a:extLst>
                    <a:ext uri="{FF2B5EF4-FFF2-40B4-BE49-F238E27FC236}">
                      <a16:creationId xmlns:a16="http://schemas.microsoft.com/office/drawing/2014/main" id="{436899F0-E8B7-9F9F-B73D-511B364C0FD3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6" name="Freeform: Shape 265">
                  <a:extLst>
                    <a:ext uri="{FF2B5EF4-FFF2-40B4-BE49-F238E27FC236}">
                      <a16:creationId xmlns:a16="http://schemas.microsoft.com/office/drawing/2014/main" id="{D5BCF05B-BD2F-F7A0-A3E5-A74A4DD0F5AF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67" name="Freeform: Shape 266">
                  <a:extLst>
                    <a:ext uri="{FF2B5EF4-FFF2-40B4-BE49-F238E27FC236}">
                      <a16:creationId xmlns:a16="http://schemas.microsoft.com/office/drawing/2014/main" id="{B4848041-825E-D4B9-F684-4CCE34220CE0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53" name="Graphic 252">
                <a:extLst>
                  <a:ext uri="{FF2B5EF4-FFF2-40B4-BE49-F238E27FC236}">
                    <a16:creationId xmlns:a16="http://schemas.microsoft.com/office/drawing/2014/main" id="{CF618FC3-36A5-5DE7-E9C8-7DB7D8069B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3981292">
                <a:off x="8850197" y="4820837"/>
                <a:ext cx="154536" cy="407803"/>
              </a:xfrm>
              <a:prstGeom prst="rect">
                <a:avLst/>
              </a:prstGeom>
            </p:spPr>
          </p:pic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80F4315-1295-BC28-3B26-EFED83C70F45}"/>
                </a:ext>
              </a:extLst>
            </p:cNvPr>
            <p:cNvSpPr txBox="1"/>
            <p:nvPr/>
          </p:nvSpPr>
          <p:spPr>
            <a:xfrm>
              <a:off x="5282436" y="4095847"/>
              <a:ext cx="1473143" cy="1161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lang="en-US" sz="500" kern="1200">
                  <a:solidFill>
                    <a:srgbClr val="51657F"/>
                  </a:solidFill>
                  <a:cs typeface="Arial" panose="020B0604020202020204" pitchFamily="34" charset="0"/>
                </a:rPr>
                <a:t>Postable Remittance</a:t>
              </a: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7022C190-A143-9946-22D5-15A575C35F6A}"/>
                </a:ext>
              </a:extLst>
            </p:cNvPr>
            <p:cNvGrpSpPr/>
            <p:nvPr/>
          </p:nvGrpSpPr>
          <p:grpSpPr>
            <a:xfrm>
              <a:off x="10395601" y="2763194"/>
              <a:ext cx="1072427" cy="539869"/>
              <a:chOff x="9932863" y="1686444"/>
              <a:chExt cx="1072427" cy="539869"/>
            </a:xfrm>
          </p:grpSpPr>
          <p:grpSp>
            <p:nvGrpSpPr>
              <p:cNvPr id="236" name="Group 235">
                <a:extLst>
                  <a:ext uri="{FF2B5EF4-FFF2-40B4-BE49-F238E27FC236}">
                    <a16:creationId xmlns:a16="http://schemas.microsoft.com/office/drawing/2014/main" id="{34F3ACD6-BED7-F4A4-8267-81BB3E9C8B5E}"/>
                  </a:ext>
                </a:extLst>
              </p:cNvPr>
              <p:cNvGrpSpPr/>
              <p:nvPr/>
            </p:nvGrpSpPr>
            <p:grpSpPr>
              <a:xfrm>
                <a:off x="9932863" y="1686444"/>
                <a:ext cx="1072427" cy="539869"/>
                <a:chOff x="1301402" y="2136249"/>
                <a:chExt cx="1193737" cy="600936"/>
              </a:xfrm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9924FA6B-65E5-63F8-AB01-E739A2B73991}"/>
                    </a:ext>
                  </a:extLst>
                </p:cNvPr>
                <p:cNvSpPr/>
                <p:nvPr/>
              </p:nvSpPr>
              <p:spPr>
                <a:xfrm>
                  <a:off x="1301402" y="2393992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844342D7-4AD6-B484-D235-F25752C6723B}"/>
                    </a:ext>
                  </a:extLst>
                </p:cNvPr>
                <p:cNvSpPr/>
                <p:nvPr/>
              </p:nvSpPr>
              <p:spPr>
                <a:xfrm>
                  <a:off x="2260283" y="2375880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6137B894-AA8D-6EE9-0B5E-90F25BAA271E}"/>
                    </a:ext>
                  </a:extLst>
                </p:cNvPr>
                <p:cNvSpPr/>
                <p:nvPr/>
              </p:nvSpPr>
              <p:spPr>
                <a:xfrm>
                  <a:off x="1407481" y="2171543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45EFDA0E-2CD0-211D-7430-647EBEC24994}"/>
                    </a:ext>
                  </a:extLst>
                </p:cNvPr>
                <p:cNvSpPr/>
                <p:nvPr/>
              </p:nvSpPr>
              <p:spPr>
                <a:xfrm>
                  <a:off x="2024037" y="2160862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0187061C-869D-B3AF-5ED1-F461FFB9E331}"/>
                    </a:ext>
                  </a:extLst>
                </p:cNvPr>
                <p:cNvSpPr/>
                <p:nvPr/>
              </p:nvSpPr>
              <p:spPr>
                <a:xfrm>
                  <a:off x="1695608" y="2136249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0CD30BDE-F6FB-5B65-1F53-DED3E770EEC3}"/>
                    </a:ext>
                  </a:extLst>
                </p:cNvPr>
                <p:cNvSpPr/>
                <p:nvPr/>
              </p:nvSpPr>
              <p:spPr>
                <a:xfrm>
                  <a:off x="1421841" y="2467367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8BC5AA15-CF6D-7FC9-1125-378EC2C039D0}"/>
                    </a:ext>
                  </a:extLst>
                </p:cNvPr>
                <p:cNvSpPr/>
                <p:nvPr/>
              </p:nvSpPr>
              <p:spPr>
                <a:xfrm>
                  <a:off x="2147256" y="2459937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3A14F26E-F404-F1ED-B985-5CDC7E9B5A58}"/>
                    </a:ext>
                  </a:extLst>
                </p:cNvPr>
                <p:cNvSpPr/>
                <p:nvPr/>
              </p:nvSpPr>
              <p:spPr>
                <a:xfrm>
                  <a:off x="1508464" y="2296467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910DBFCD-5719-033B-6AEF-BDA84E75C623}"/>
                    </a:ext>
                  </a:extLst>
                </p:cNvPr>
                <p:cNvSpPr/>
                <p:nvPr/>
              </p:nvSpPr>
              <p:spPr>
                <a:xfrm>
                  <a:off x="1980957" y="2292752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D2696B21-FD07-9D9D-B494-9487A040241C}"/>
                    </a:ext>
                  </a:extLst>
                </p:cNvPr>
                <p:cNvSpPr/>
                <p:nvPr/>
              </p:nvSpPr>
              <p:spPr>
                <a:xfrm>
                  <a:off x="1736836" y="2272318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FAEBB3BF-BC79-7864-583E-CB68BD2111B9}"/>
                    </a:ext>
                  </a:extLst>
                </p:cNvPr>
                <p:cNvSpPr/>
                <p:nvPr/>
              </p:nvSpPr>
              <p:spPr>
                <a:xfrm>
                  <a:off x="1407481" y="2393992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9" name="Freeform: Shape 248">
                  <a:extLst>
                    <a:ext uri="{FF2B5EF4-FFF2-40B4-BE49-F238E27FC236}">
                      <a16:creationId xmlns:a16="http://schemas.microsoft.com/office/drawing/2014/main" id="{D231E62A-E0F2-57D8-8D5E-2B21016CF993}"/>
                    </a:ext>
                  </a:extLst>
                </p:cNvPr>
                <p:cNvSpPr/>
                <p:nvPr/>
              </p:nvSpPr>
              <p:spPr>
                <a:xfrm>
                  <a:off x="1696072" y="2171543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0" name="Freeform: Shape 249">
                  <a:extLst>
                    <a:ext uri="{FF2B5EF4-FFF2-40B4-BE49-F238E27FC236}">
                      <a16:creationId xmlns:a16="http://schemas.microsoft.com/office/drawing/2014/main" id="{F7007559-8267-47B4-4D47-2803A6A97223}"/>
                    </a:ext>
                  </a:extLst>
                </p:cNvPr>
                <p:cNvSpPr/>
                <p:nvPr/>
              </p:nvSpPr>
              <p:spPr>
                <a:xfrm>
                  <a:off x="1980957" y="2160397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id="{BE68C116-94E1-A77D-18F2-2EB3AB5D248F}"/>
                    </a:ext>
                  </a:extLst>
                </p:cNvPr>
                <p:cNvSpPr/>
                <p:nvPr/>
              </p:nvSpPr>
              <p:spPr>
                <a:xfrm>
                  <a:off x="2147256" y="2375880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37" name="Graphic 236">
                <a:extLst>
                  <a:ext uri="{FF2B5EF4-FFF2-40B4-BE49-F238E27FC236}">
                    <a16:creationId xmlns:a16="http://schemas.microsoft.com/office/drawing/2014/main" id="{1D49E4EB-6199-71ED-1389-A228B67A60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8518659">
                <a:off x="10327981" y="2005873"/>
                <a:ext cx="457576" cy="175242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74F7EBE-7B40-F294-FF37-118D24F8304B}"/>
                </a:ext>
              </a:extLst>
            </p:cNvPr>
            <p:cNvGrpSpPr/>
            <p:nvPr/>
          </p:nvGrpSpPr>
          <p:grpSpPr>
            <a:xfrm>
              <a:off x="7201840" y="4516461"/>
              <a:ext cx="1072427" cy="557323"/>
              <a:chOff x="9932863" y="1686444"/>
              <a:chExt cx="1072427" cy="557323"/>
            </a:xfrm>
          </p:grpSpPr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357F23BF-E2FB-F312-CB89-4B250751B19C}"/>
                  </a:ext>
                </a:extLst>
              </p:cNvPr>
              <p:cNvGrpSpPr/>
              <p:nvPr/>
            </p:nvGrpSpPr>
            <p:grpSpPr>
              <a:xfrm>
                <a:off x="9932863" y="1686444"/>
                <a:ext cx="1072427" cy="539869"/>
                <a:chOff x="1301402" y="2136249"/>
                <a:chExt cx="1193737" cy="600936"/>
              </a:xfrm>
            </p:grpSpPr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BE6A1AB1-0466-FD7A-E694-DE4921983056}"/>
                    </a:ext>
                  </a:extLst>
                </p:cNvPr>
                <p:cNvSpPr/>
                <p:nvPr/>
              </p:nvSpPr>
              <p:spPr>
                <a:xfrm>
                  <a:off x="1301402" y="2393992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43602D28-6C35-71F3-382A-C0960C6BEACF}"/>
                    </a:ext>
                  </a:extLst>
                </p:cNvPr>
                <p:cNvSpPr/>
                <p:nvPr/>
              </p:nvSpPr>
              <p:spPr>
                <a:xfrm>
                  <a:off x="2260283" y="2375880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id="{D40BA5ED-641E-8405-58B6-C139BB0BC095}"/>
                    </a:ext>
                  </a:extLst>
                </p:cNvPr>
                <p:cNvSpPr/>
                <p:nvPr/>
              </p:nvSpPr>
              <p:spPr>
                <a:xfrm>
                  <a:off x="1407481" y="2171543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id="{536B5628-3D34-E223-541E-67F4F4150F22}"/>
                    </a:ext>
                  </a:extLst>
                </p:cNvPr>
                <p:cNvSpPr/>
                <p:nvPr/>
              </p:nvSpPr>
              <p:spPr>
                <a:xfrm>
                  <a:off x="2024037" y="2160862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74839DA5-1F79-F056-CEF2-8FC241EE9F8E}"/>
                    </a:ext>
                  </a:extLst>
                </p:cNvPr>
                <p:cNvSpPr/>
                <p:nvPr/>
              </p:nvSpPr>
              <p:spPr>
                <a:xfrm>
                  <a:off x="1695608" y="2136249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7086A4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7" name="Freeform: Shape 226">
                  <a:extLst>
                    <a:ext uri="{FF2B5EF4-FFF2-40B4-BE49-F238E27FC236}">
                      <a16:creationId xmlns:a16="http://schemas.microsoft.com/office/drawing/2014/main" id="{443C3DB8-6B31-D2A2-A4E4-56E256A55DAE}"/>
                    </a:ext>
                  </a:extLst>
                </p:cNvPr>
                <p:cNvSpPr/>
                <p:nvPr/>
              </p:nvSpPr>
              <p:spPr>
                <a:xfrm>
                  <a:off x="1421841" y="2467367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8" name="Freeform: Shape 227">
                  <a:extLst>
                    <a:ext uri="{FF2B5EF4-FFF2-40B4-BE49-F238E27FC236}">
                      <a16:creationId xmlns:a16="http://schemas.microsoft.com/office/drawing/2014/main" id="{E12A178E-22FC-160E-3F22-F154202B7002}"/>
                    </a:ext>
                  </a:extLst>
                </p:cNvPr>
                <p:cNvSpPr/>
                <p:nvPr/>
              </p:nvSpPr>
              <p:spPr>
                <a:xfrm>
                  <a:off x="2147256" y="2459937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29" name="Freeform: Shape 228">
                  <a:extLst>
                    <a:ext uri="{FF2B5EF4-FFF2-40B4-BE49-F238E27FC236}">
                      <a16:creationId xmlns:a16="http://schemas.microsoft.com/office/drawing/2014/main" id="{29D19819-7E6E-EA71-9DE1-2EEB5691B569}"/>
                    </a:ext>
                  </a:extLst>
                </p:cNvPr>
                <p:cNvSpPr/>
                <p:nvPr/>
              </p:nvSpPr>
              <p:spPr>
                <a:xfrm>
                  <a:off x="1508464" y="2296467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25CEAA8F-8A3D-317C-A89F-1E74C3FB05C2}"/>
                    </a:ext>
                  </a:extLst>
                </p:cNvPr>
                <p:cNvSpPr/>
                <p:nvPr/>
              </p:nvSpPr>
              <p:spPr>
                <a:xfrm>
                  <a:off x="1980957" y="2292752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23C384A4-0C21-6912-B5ED-F1DCF2513D45}"/>
                    </a:ext>
                  </a:extLst>
                </p:cNvPr>
                <p:cNvSpPr/>
                <p:nvPr/>
              </p:nvSpPr>
              <p:spPr>
                <a:xfrm>
                  <a:off x="1736836" y="2272318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536883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EDB061D3-20DF-76CE-886D-59D98F860162}"/>
                    </a:ext>
                  </a:extLst>
                </p:cNvPr>
                <p:cNvSpPr/>
                <p:nvPr/>
              </p:nvSpPr>
              <p:spPr>
                <a:xfrm>
                  <a:off x="1407481" y="2393992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D4D46756-52A4-F263-E512-2B05D9F712EC}"/>
                    </a:ext>
                  </a:extLst>
                </p:cNvPr>
                <p:cNvSpPr/>
                <p:nvPr/>
              </p:nvSpPr>
              <p:spPr>
                <a:xfrm>
                  <a:off x="1696072" y="2171543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EC7EBC40-AF5F-C914-671B-9272B1759314}"/>
                    </a:ext>
                  </a:extLst>
                </p:cNvPr>
                <p:cNvSpPr/>
                <p:nvPr/>
              </p:nvSpPr>
              <p:spPr>
                <a:xfrm>
                  <a:off x="1980957" y="2160397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30EC134D-0C1F-B12C-7FDB-C5B0A6A0F5AE}"/>
                    </a:ext>
                  </a:extLst>
                </p:cNvPr>
                <p:cNvSpPr/>
                <p:nvPr/>
              </p:nvSpPr>
              <p:spPr>
                <a:xfrm>
                  <a:off x="2147256" y="2375880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21" name="Graphic 220">
                <a:extLst>
                  <a:ext uri="{FF2B5EF4-FFF2-40B4-BE49-F238E27FC236}">
                    <a16:creationId xmlns:a16="http://schemas.microsoft.com/office/drawing/2014/main" id="{1738FA7A-BC85-FE4C-BA4D-9DF8817939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10496745">
                <a:off x="10351097" y="2089231"/>
                <a:ext cx="403510" cy="154536"/>
              </a:xfrm>
              <a:prstGeom prst="rect">
                <a:avLst/>
              </a:prstGeom>
            </p:spPr>
          </p:pic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F66A05F-6302-CAB9-E86F-161E36B47901}"/>
                </a:ext>
              </a:extLst>
            </p:cNvPr>
            <p:cNvGrpSpPr/>
            <p:nvPr/>
          </p:nvGrpSpPr>
          <p:grpSpPr>
            <a:xfrm>
              <a:off x="788149" y="3430827"/>
              <a:ext cx="1072427" cy="584363"/>
              <a:chOff x="6704618" y="1684131"/>
              <a:chExt cx="1072427" cy="584363"/>
            </a:xfrm>
          </p:grpSpPr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CB932B9D-CBF4-29EC-AF99-18CDE7E1840B}"/>
                  </a:ext>
                </a:extLst>
              </p:cNvPr>
              <p:cNvGrpSpPr/>
              <p:nvPr/>
            </p:nvGrpSpPr>
            <p:grpSpPr>
              <a:xfrm>
                <a:off x="6704618" y="1684131"/>
                <a:ext cx="1072427" cy="539869"/>
                <a:chOff x="1301402" y="2136249"/>
                <a:chExt cx="1193737" cy="600936"/>
              </a:xfrm>
              <a:solidFill>
                <a:srgbClr val="6D9B85"/>
              </a:solidFill>
            </p:grpSpPr>
            <p:sp>
              <p:nvSpPr>
                <p:cNvPr id="206" name="Freeform: Shape 205">
                  <a:extLst>
                    <a:ext uri="{FF2B5EF4-FFF2-40B4-BE49-F238E27FC236}">
                      <a16:creationId xmlns:a16="http://schemas.microsoft.com/office/drawing/2014/main" id="{EAE45417-2457-FC29-3120-E95D20EE7086}"/>
                    </a:ext>
                  </a:extLst>
                </p:cNvPr>
                <p:cNvSpPr/>
                <p:nvPr/>
              </p:nvSpPr>
              <p:spPr>
                <a:xfrm>
                  <a:off x="1301402" y="2393992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7" name="Freeform: Shape 206">
                  <a:extLst>
                    <a:ext uri="{FF2B5EF4-FFF2-40B4-BE49-F238E27FC236}">
                      <a16:creationId xmlns:a16="http://schemas.microsoft.com/office/drawing/2014/main" id="{32C49CFC-D1BA-8554-3982-9CA177B8653D}"/>
                    </a:ext>
                  </a:extLst>
                </p:cNvPr>
                <p:cNvSpPr/>
                <p:nvPr/>
              </p:nvSpPr>
              <p:spPr>
                <a:xfrm>
                  <a:off x="2260283" y="2375880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8" name="Freeform: Shape 207">
                  <a:extLst>
                    <a:ext uri="{FF2B5EF4-FFF2-40B4-BE49-F238E27FC236}">
                      <a16:creationId xmlns:a16="http://schemas.microsoft.com/office/drawing/2014/main" id="{173B1C46-13FD-F2D0-932D-3CC57A92353C}"/>
                    </a:ext>
                  </a:extLst>
                </p:cNvPr>
                <p:cNvSpPr/>
                <p:nvPr/>
              </p:nvSpPr>
              <p:spPr>
                <a:xfrm>
                  <a:off x="1407481" y="2171543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9" name="Freeform: Shape 208">
                  <a:extLst>
                    <a:ext uri="{FF2B5EF4-FFF2-40B4-BE49-F238E27FC236}">
                      <a16:creationId xmlns:a16="http://schemas.microsoft.com/office/drawing/2014/main" id="{ACC2E344-4859-FB53-F87B-74CDE0075F29}"/>
                    </a:ext>
                  </a:extLst>
                </p:cNvPr>
                <p:cNvSpPr/>
                <p:nvPr/>
              </p:nvSpPr>
              <p:spPr>
                <a:xfrm>
                  <a:off x="2024037" y="2160862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0" name="Freeform: Shape 209">
                  <a:extLst>
                    <a:ext uri="{FF2B5EF4-FFF2-40B4-BE49-F238E27FC236}">
                      <a16:creationId xmlns:a16="http://schemas.microsoft.com/office/drawing/2014/main" id="{72FCF7B9-3509-AE5D-4601-A9D6C1D35A33}"/>
                    </a:ext>
                  </a:extLst>
                </p:cNvPr>
                <p:cNvSpPr/>
                <p:nvPr/>
              </p:nvSpPr>
              <p:spPr>
                <a:xfrm>
                  <a:off x="1695608" y="2136249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76FE856F-E3E2-7785-0339-CDFBCC893686}"/>
                    </a:ext>
                  </a:extLst>
                </p:cNvPr>
                <p:cNvSpPr/>
                <p:nvPr/>
              </p:nvSpPr>
              <p:spPr>
                <a:xfrm>
                  <a:off x="1421841" y="2467367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91293965-9BAE-8139-373C-7D6EEE65298C}"/>
                    </a:ext>
                  </a:extLst>
                </p:cNvPr>
                <p:cNvSpPr/>
                <p:nvPr/>
              </p:nvSpPr>
              <p:spPr>
                <a:xfrm>
                  <a:off x="2147256" y="2459937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2ED842CE-EC6A-6404-CC02-0A10E84DE766}"/>
                    </a:ext>
                  </a:extLst>
                </p:cNvPr>
                <p:cNvSpPr/>
                <p:nvPr/>
              </p:nvSpPr>
              <p:spPr>
                <a:xfrm>
                  <a:off x="1508464" y="2296467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FCF05D9D-FA4F-DF76-CCCC-17BBC9F256C0}"/>
                    </a:ext>
                  </a:extLst>
                </p:cNvPr>
                <p:cNvSpPr/>
                <p:nvPr/>
              </p:nvSpPr>
              <p:spPr>
                <a:xfrm>
                  <a:off x="1980957" y="2292752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7AD412CF-2E70-6EDB-6D8D-ADD29517ACF7}"/>
                    </a:ext>
                  </a:extLst>
                </p:cNvPr>
                <p:cNvSpPr/>
                <p:nvPr/>
              </p:nvSpPr>
              <p:spPr>
                <a:xfrm>
                  <a:off x="1736836" y="2272318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70AB5424-CE2A-C6E3-8D79-9595C8FA63BF}"/>
                    </a:ext>
                  </a:extLst>
                </p:cNvPr>
                <p:cNvSpPr/>
                <p:nvPr/>
              </p:nvSpPr>
              <p:spPr>
                <a:xfrm>
                  <a:off x="1407481" y="2393992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62B6DE18-8ABF-E7A8-CA4E-E004EADE02FF}"/>
                    </a:ext>
                  </a:extLst>
                </p:cNvPr>
                <p:cNvSpPr/>
                <p:nvPr/>
              </p:nvSpPr>
              <p:spPr>
                <a:xfrm>
                  <a:off x="1696072" y="2171543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C198F930-458D-B533-1C72-136CBF3A6843}"/>
                    </a:ext>
                  </a:extLst>
                </p:cNvPr>
                <p:cNvSpPr/>
                <p:nvPr/>
              </p:nvSpPr>
              <p:spPr>
                <a:xfrm>
                  <a:off x="1980957" y="2160397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3BBD1850-DAB2-4780-F058-01381990E9A3}"/>
                    </a:ext>
                  </a:extLst>
                </p:cNvPr>
                <p:cNvSpPr/>
                <p:nvPr/>
              </p:nvSpPr>
              <p:spPr>
                <a:xfrm>
                  <a:off x="2147256" y="2375880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205" name="Graphic 204">
                <a:extLst>
                  <a:ext uri="{FF2B5EF4-FFF2-40B4-BE49-F238E27FC236}">
                    <a16:creationId xmlns:a16="http://schemas.microsoft.com/office/drawing/2014/main" id="{29FA24B6-9C69-C78C-3F22-4CE4DD7396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34132">
                <a:off x="7268846" y="1987324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1FE2CF0-E765-B360-DECD-4ED1CC180A2A}"/>
                </a:ext>
              </a:extLst>
            </p:cNvPr>
            <p:cNvGrpSpPr/>
            <p:nvPr/>
          </p:nvGrpSpPr>
          <p:grpSpPr>
            <a:xfrm>
              <a:off x="4021255" y="1611626"/>
              <a:ext cx="1072427" cy="589588"/>
              <a:chOff x="5005996" y="1665131"/>
              <a:chExt cx="1072427" cy="589588"/>
            </a:xfrm>
          </p:grpSpPr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E6446484-AA7B-774A-983D-273C3D695D82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6BF79CBB-9CA5-8823-3846-41C184341735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82BFB00C-EB80-FE65-6C51-CC4E48E2B211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0BED1B7C-689D-283B-ACC3-EA690EF20940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465C28EC-F61B-9CAA-607F-DF6144DAD82B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C6ABDD7F-A050-1190-DFC1-6A6CE599FFD4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42264DAA-8373-15DA-34B1-D6FBA564B82D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7B465023-157B-A1E0-3AF3-08C52DFF8E54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CAECB85C-A96E-8D0A-61E5-5785616B8B12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AE1A98B6-DC78-5DBC-04A3-103D3F809A7B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99" name="Freeform: Shape 198">
                  <a:extLst>
                    <a:ext uri="{FF2B5EF4-FFF2-40B4-BE49-F238E27FC236}">
                      <a16:creationId xmlns:a16="http://schemas.microsoft.com/office/drawing/2014/main" id="{3599E5CC-CE0E-2587-C92B-CE4972A8CBF5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2EB8D175-2EC4-4508-BE50-617EA88D7F81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1" name="Freeform: Shape 200">
                  <a:extLst>
                    <a:ext uri="{FF2B5EF4-FFF2-40B4-BE49-F238E27FC236}">
                      <a16:creationId xmlns:a16="http://schemas.microsoft.com/office/drawing/2014/main" id="{B2A4CFCA-3A6F-D939-808F-7E07384C9574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2" name="Freeform: Shape 201">
                  <a:extLst>
                    <a:ext uri="{FF2B5EF4-FFF2-40B4-BE49-F238E27FC236}">
                      <a16:creationId xmlns:a16="http://schemas.microsoft.com/office/drawing/2014/main" id="{DA6CC3F1-C356-F445-2BD8-F04E7081C369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3" name="Freeform: Shape 202">
                  <a:extLst>
                    <a:ext uri="{FF2B5EF4-FFF2-40B4-BE49-F238E27FC236}">
                      <a16:creationId xmlns:a16="http://schemas.microsoft.com/office/drawing/2014/main" id="{00404381-D6C2-0BDA-7BA4-BD387F57ADBA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89" name="Graphic 188">
                <a:extLst>
                  <a:ext uri="{FF2B5EF4-FFF2-40B4-BE49-F238E27FC236}">
                    <a16:creationId xmlns:a16="http://schemas.microsoft.com/office/drawing/2014/main" id="{0BDDA0FC-8127-B1B9-78A8-DC9F9FD75E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BEA6D97-FCEC-FFCE-1814-54B4F5D253F5}"/>
                </a:ext>
              </a:extLst>
            </p:cNvPr>
            <p:cNvSpPr txBox="1"/>
            <p:nvPr/>
          </p:nvSpPr>
          <p:spPr>
            <a:xfrm>
              <a:off x="4286532" y="4087229"/>
              <a:ext cx="1062850" cy="232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500" b="0" i="0" u="none" strike="noStrike" kern="1200" cap="none" spc="0" normalizeH="0" baseline="0" noProof="0" dirty="0">
                  <a:ln>
                    <a:noFill/>
                  </a:ln>
                  <a:solidFill>
                    <a:srgbClr val="51657F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  <a:sym typeface="Arial"/>
                </a:rPr>
                <a:t>Common CQL Assets for FHIR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A3F567B-76CE-A374-EC11-3E1E240AF488}"/>
                </a:ext>
              </a:extLst>
            </p:cNvPr>
            <p:cNvGrpSpPr/>
            <p:nvPr/>
          </p:nvGrpSpPr>
          <p:grpSpPr>
            <a:xfrm>
              <a:off x="5452350" y="3398489"/>
              <a:ext cx="1072427" cy="620181"/>
              <a:chOff x="2370267" y="3485712"/>
              <a:chExt cx="1072427" cy="620181"/>
            </a:xfrm>
          </p:grpSpPr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C22C6286-7AC6-9DEF-EC41-19EE5A612CE9}"/>
                  </a:ext>
                </a:extLst>
              </p:cNvPr>
              <p:cNvGrpSpPr/>
              <p:nvPr/>
            </p:nvGrpSpPr>
            <p:grpSpPr>
              <a:xfrm>
                <a:off x="2370267" y="3485712"/>
                <a:ext cx="1072427" cy="539869"/>
                <a:chOff x="4151694" y="2142403"/>
                <a:chExt cx="1193737" cy="600936"/>
              </a:xfrm>
            </p:grpSpPr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9B923EFE-37EA-2263-8D54-54B8ED31E99D}"/>
                    </a:ext>
                  </a:extLst>
                </p:cNvPr>
                <p:cNvSpPr/>
                <p:nvPr/>
              </p:nvSpPr>
              <p:spPr>
                <a:xfrm>
                  <a:off x="4151694" y="2400146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83A09D6C-488D-5547-A3EB-1B8F4F388F25}"/>
                    </a:ext>
                  </a:extLst>
                </p:cNvPr>
                <p:cNvSpPr/>
                <p:nvPr/>
              </p:nvSpPr>
              <p:spPr>
                <a:xfrm>
                  <a:off x="5110575" y="2382034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BBD4E326-C98E-99CF-75DC-1902E195CA76}"/>
                    </a:ext>
                  </a:extLst>
                </p:cNvPr>
                <p:cNvSpPr/>
                <p:nvPr/>
              </p:nvSpPr>
              <p:spPr>
                <a:xfrm>
                  <a:off x="4257773" y="2177697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5377C157-C8EE-B964-E352-A7C8CBC23F08}"/>
                    </a:ext>
                  </a:extLst>
                </p:cNvPr>
                <p:cNvSpPr/>
                <p:nvPr/>
              </p:nvSpPr>
              <p:spPr>
                <a:xfrm>
                  <a:off x="4874329" y="2167016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B862BE01-BBFE-6625-D67A-6C67F230AC75}"/>
                    </a:ext>
                  </a:extLst>
                </p:cNvPr>
                <p:cNvSpPr/>
                <p:nvPr/>
              </p:nvSpPr>
              <p:spPr>
                <a:xfrm>
                  <a:off x="4545900" y="2142403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9" name="Freeform: Shape 178">
                  <a:extLst>
                    <a:ext uri="{FF2B5EF4-FFF2-40B4-BE49-F238E27FC236}">
                      <a16:creationId xmlns:a16="http://schemas.microsoft.com/office/drawing/2014/main" id="{51664B8B-3630-C3A4-F2C5-8D3188136B4A}"/>
                    </a:ext>
                  </a:extLst>
                </p:cNvPr>
                <p:cNvSpPr/>
                <p:nvPr/>
              </p:nvSpPr>
              <p:spPr>
                <a:xfrm>
                  <a:off x="4272133" y="2473521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0" name="Freeform: Shape 179">
                  <a:extLst>
                    <a:ext uri="{FF2B5EF4-FFF2-40B4-BE49-F238E27FC236}">
                      <a16:creationId xmlns:a16="http://schemas.microsoft.com/office/drawing/2014/main" id="{A7255671-BE1D-3685-7ECF-B67FA336CBD4}"/>
                    </a:ext>
                  </a:extLst>
                </p:cNvPr>
                <p:cNvSpPr/>
                <p:nvPr/>
              </p:nvSpPr>
              <p:spPr>
                <a:xfrm>
                  <a:off x="4997548" y="2466091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1" name="Freeform: Shape 180">
                  <a:extLst>
                    <a:ext uri="{FF2B5EF4-FFF2-40B4-BE49-F238E27FC236}">
                      <a16:creationId xmlns:a16="http://schemas.microsoft.com/office/drawing/2014/main" id="{9F222FFD-AFD8-6F59-9D2D-13A66579227B}"/>
                    </a:ext>
                  </a:extLst>
                </p:cNvPr>
                <p:cNvSpPr/>
                <p:nvPr/>
              </p:nvSpPr>
              <p:spPr>
                <a:xfrm>
                  <a:off x="4358756" y="2302621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535C944C-36F7-6D08-65F2-8231EEFC8488}"/>
                    </a:ext>
                  </a:extLst>
                </p:cNvPr>
                <p:cNvSpPr/>
                <p:nvPr/>
              </p:nvSpPr>
              <p:spPr>
                <a:xfrm>
                  <a:off x="4831249" y="2298906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3D859096-9CD5-A919-9A08-ACF42229A0C5}"/>
                    </a:ext>
                  </a:extLst>
                </p:cNvPr>
                <p:cNvSpPr/>
                <p:nvPr/>
              </p:nvSpPr>
              <p:spPr>
                <a:xfrm>
                  <a:off x="4587128" y="2278472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6C61E9B2-B6C2-A343-8696-2ECF4ECC7E88}"/>
                    </a:ext>
                  </a:extLst>
                </p:cNvPr>
                <p:cNvSpPr/>
                <p:nvPr/>
              </p:nvSpPr>
              <p:spPr>
                <a:xfrm>
                  <a:off x="4257773" y="2400146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1F80B066-3F1A-7C58-F1F5-0A11A8C1A106}"/>
                    </a:ext>
                  </a:extLst>
                </p:cNvPr>
                <p:cNvSpPr/>
                <p:nvPr/>
              </p:nvSpPr>
              <p:spPr>
                <a:xfrm>
                  <a:off x="4546364" y="2177697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88AC1EA8-0E89-CD25-C40C-625859FC8409}"/>
                    </a:ext>
                  </a:extLst>
                </p:cNvPr>
                <p:cNvSpPr/>
                <p:nvPr/>
              </p:nvSpPr>
              <p:spPr>
                <a:xfrm>
                  <a:off x="4831249" y="2166551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DB72F837-52B0-7890-EB59-0145D68F76EB}"/>
                    </a:ext>
                  </a:extLst>
                </p:cNvPr>
                <p:cNvSpPr/>
                <p:nvPr/>
              </p:nvSpPr>
              <p:spPr>
                <a:xfrm>
                  <a:off x="4997548" y="2382034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73" name="Graphic 172">
                <a:extLst>
                  <a:ext uri="{FF2B5EF4-FFF2-40B4-BE49-F238E27FC236}">
                    <a16:creationId xmlns:a16="http://schemas.microsoft.com/office/drawing/2014/main" id="{31D7F879-B5FE-61A1-2595-AC53834D46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29601" y="3698090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2CDAA42D-04F6-EB9F-CE5A-A95FBB525007}"/>
                </a:ext>
              </a:extLst>
            </p:cNvPr>
            <p:cNvGrpSpPr/>
            <p:nvPr/>
          </p:nvGrpSpPr>
          <p:grpSpPr>
            <a:xfrm>
              <a:off x="3111710" y="3421547"/>
              <a:ext cx="1072427" cy="584363"/>
              <a:chOff x="6704618" y="1684131"/>
              <a:chExt cx="1072427" cy="584363"/>
            </a:xfrm>
          </p:grpSpPr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A26907E7-555F-2DFB-3F68-C4593B160012}"/>
                  </a:ext>
                </a:extLst>
              </p:cNvPr>
              <p:cNvGrpSpPr/>
              <p:nvPr/>
            </p:nvGrpSpPr>
            <p:grpSpPr>
              <a:xfrm>
                <a:off x="6704618" y="1684131"/>
                <a:ext cx="1072427" cy="539869"/>
                <a:chOff x="1301402" y="2136249"/>
                <a:chExt cx="1193737" cy="600936"/>
              </a:xfrm>
              <a:solidFill>
                <a:srgbClr val="6D9B85"/>
              </a:solidFill>
            </p:grpSpPr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id="{F437D345-4794-6849-0143-9A164923328E}"/>
                    </a:ext>
                  </a:extLst>
                </p:cNvPr>
                <p:cNvSpPr/>
                <p:nvPr/>
              </p:nvSpPr>
              <p:spPr>
                <a:xfrm>
                  <a:off x="1301402" y="2393992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9" name="Freeform: Shape 158">
                  <a:extLst>
                    <a:ext uri="{FF2B5EF4-FFF2-40B4-BE49-F238E27FC236}">
                      <a16:creationId xmlns:a16="http://schemas.microsoft.com/office/drawing/2014/main" id="{28AFEFCF-05A7-7A45-DA96-B29015F2B6E4}"/>
                    </a:ext>
                  </a:extLst>
                </p:cNvPr>
                <p:cNvSpPr/>
                <p:nvPr/>
              </p:nvSpPr>
              <p:spPr>
                <a:xfrm>
                  <a:off x="2260283" y="2375880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id="{39C989E4-033D-DFDF-397E-561709FDA8CC}"/>
                    </a:ext>
                  </a:extLst>
                </p:cNvPr>
                <p:cNvSpPr/>
                <p:nvPr/>
              </p:nvSpPr>
              <p:spPr>
                <a:xfrm>
                  <a:off x="1407481" y="2171543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653B5557-823D-1756-D3DF-979BD9C1DE05}"/>
                    </a:ext>
                  </a:extLst>
                </p:cNvPr>
                <p:cNvSpPr/>
                <p:nvPr/>
              </p:nvSpPr>
              <p:spPr>
                <a:xfrm>
                  <a:off x="2024037" y="2160862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8419A2FE-9765-B5BA-31C8-E75968E99CD7}"/>
                    </a:ext>
                  </a:extLst>
                </p:cNvPr>
                <p:cNvSpPr/>
                <p:nvPr/>
              </p:nvSpPr>
              <p:spPr>
                <a:xfrm>
                  <a:off x="1695608" y="2136249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5AFC87FA-171B-4761-A5A0-94FC79CD73C3}"/>
                    </a:ext>
                  </a:extLst>
                </p:cNvPr>
                <p:cNvSpPr/>
                <p:nvPr/>
              </p:nvSpPr>
              <p:spPr>
                <a:xfrm>
                  <a:off x="1421841" y="2467367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53CF97D5-DB5A-6C25-E3D1-7B28C1AED3EC}"/>
                    </a:ext>
                  </a:extLst>
                </p:cNvPr>
                <p:cNvSpPr/>
                <p:nvPr/>
              </p:nvSpPr>
              <p:spPr>
                <a:xfrm>
                  <a:off x="2147256" y="2459937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CC86736C-9100-CF9C-49AC-461FA0C8F0D8}"/>
                    </a:ext>
                  </a:extLst>
                </p:cNvPr>
                <p:cNvSpPr/>
                <p:nvPr/>
              </p:nvSpPr>
              <p:spPr>
                <a:xfrm>
                  <a:off x="1508464" y="2296467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4101586A-26D8-FD44-8465-F681F94B229C}"/>
                    </a:ext>
                  </a:extLst>
                </p:cNvPr>
                <p:cNvSpPr/>
                <p:nvPr/>
              </p:nvSpPr>
              <p:spPr>
                <a:xfrm>
                  <a:off x="1980957" y="2292752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DE12A012-C96C-EC4C-1315-C58031D6D0C7}"/>
                    </a:ext>
                  </a:extLst>
                </p:cNvPr>
                <p:cNvSpPr/>
                <p:nvPr/>
              </p:nvSpPr>
              <p:spPr>
                <a:xfrm>
                  <a:off x="1736836" y="2272318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D9B239AC-F030-6945-36CD-D14D5EA92DDA}"/>
                    </a:ext>
                  </a:extLst>
                </p:cNvPr>
                <p:cNvSpPr/>
                <p:nvPr/>
              </p:nvSpPr>
              <p:spPr>
                <a:xfrm>
                  <a:off x="1407481" y="2393992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34B339EA-62D7-101D-E370-B92A46F65402}"/>
                    </a:ext>
                  </a:extLst>
                </p:cNvPr>
                <p:cNvSpPr/>
                <p:nvPr/>
              </p:nvSpPr>
              <p:spPr>
                <a:xfrm>
                  <a:off x="1696072" y="2171543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5CA157E6-1991-19BC-0BAB-CA80E4D0C84E}"/>
                    </a:ext>
                  </a:extLst>
                </p:cNvPr>
                <p:cNvSpPr/>
                <p:nvPr/>
              </p:nvSpPr>
              <p:spPr>
                <a:xfrm>
                  <a:off x="1980957" y="2160397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2BC67AC6-8487-11F0-5A9E-C7E31E1ED771}"/>
                    </a:ext>
                  </a:extLst>
                </p:cNvPr>
                <p:cNvSpPr/>
                <p:nvPr/>
              </p:nvSpPr>
              <p:spPr>
                <a:xfrm>
                  <a:off x="2147256" y="2375880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grpFill/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57" name="Graphic 156">
                <a:extLst>
                  <a:ext uri="{FF2B5EF4-FFF2-40B4-BE49-F238E27FC236}">
                    <a16:creationId xmlns:a16="http://schemas.microsoft.com/office/drawing/2014/main" id="{D80E9BA2-CC0B-2439-AAEC-BF1716AB59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34132">
                <a:off x="7268846" y="1987324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A21158E-EB17-FB0B-F331-96C3E59969AF}"/>
                </a:ext>
              </a:extLst>
            </p:cNvPr>
            <p:cNvGrpSpPr/>
            <p:nvPr/>
          </p:nvGrpSpPr>
          <p:grpSpPr>
            <a:xfrm>
              <a:off x="7196649" y="1620800"/>
              <a:ext cx="1072427" cy="589588"/>
              <a:chOff x="5005996" y="1665131"/>
              <a:chExt cx="1072427" cy="589588"/>
            </a:xfrm>
          </p:grpSpPr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032E516C-19F7-45DB-93E2-99CE1A6944B0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ECB3BB06-9ABF-49A5-ED97-3F2952236FE2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149750EC-BB19-35D6-8D5C-AE5DAAACDE87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37C1E134-0691-F7CD-92D7-5DDAF1BCE378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813A774E-AD57-A3E4-BC89-4C67000600B6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8124EFB3-1355-14BA-2B92-6A47A6D3E273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0EDAA04C-DD98-7885-E979-62AAE813D3CC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8" name="Freeform: Shape 147">
                  <a:extLst>
                    <a:ext uri="{FF2B5EF4-FFF2-40B4-BE49-F238E27FC236}">
                      <a16:creationId xmlns:a16="http://schemas.microsoft.com/office/drawing/2014/main" id="{6B835DA0-C42E-D9F3-FAE2-05B5E3E136D4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49" name="Freeform: Shape 148">
                  <a:extLst>
                    <a:ext uri="{FF2B5EF4-FFF2-40B4-BE49-F238E27FC236}">
                      <a16:creationId xmlns:a16="http://schemas.microsoft.com/office/drawing/2014/main" id="{09CBE1A3-9365-A9DC-4698-5AA9394FA0FA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0" name="Freeform: Shape 149">
                  <a:extLst>
                    <a:ext uri="{FF2B5EF4-FFF2-40B4-BE49-F238E27FC236}">
                      <a16:creationId xmlns:a16="http://schemas.microsoft.com/office/drawing/2014/main" id="{C875A97F-3CB0-6E62-A3B1-714951310579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1" name="Freeform: Shape 150">
                  <a:extLst>
                    <a:ext uri="{FF2B5EF4-FFF2-40B4-BE49-F238E27FC236}">
                      <a16:creationId xmlns:a16="http://schemas.microsoft.com/office/drawing/2014/main" id="{B34EFA78-A427-A4EB-2181-38E74A7BE720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2" name="Freeform: Shape 151">
                  <a:extLst>
                    <a:ext uri="{FF2B5EF4-FFF2-40B4-BE49-F238E27FC236}">
                      <a16:creationId xmlns:a16="http://schemas.microsoft.com/office/drawing/2014/main" id="{101AF6A7-028B-697A-C132-0BC8C15C6FEC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3" name="Freeform: Shape 152">
                  <a:extLst>
                    <a:ext uri="{FF2B5EF4-FFF2-40B4-BE49-F238E27FC236}">
                      <a16:creationId xmlns:a16="http://schemas.microsoft.com/office/drawing/2014/main" id="{B21095BE-ED96-121B-76AC-2DC8C742C4AB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3A1CF3B6-49CD-5397-C801-E21B9F5688BB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5D40FA31-280E-1D85-B771-B873E11055AD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41" name="Graphic 140">
                <a:extLst>
                  <a:ext uri="{FF2B5EF4-FFF2-40B4-BE49-F238E27FC236}">
                    <a16:creationId xmlns:a16="http://schemas.microsoft.com/office/drawing/2014/main" id="{B4103621-8B9C-5C3E-7FE3-0E5FD30322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5A35DC-8DD7-DBC1-BD90-C1E34C9CB5F0}"/>
                </a:ext>
              </a:extLst>
            </p:cNvPr>
            <p:cNvGrpSpPr/>
            <p:nvPr/>
          </p:nvGrpSpPr>
          <p:grpSpPr>
            <a:xfrm>
              <a:off x="8783985" y="1620800"/>
              <a:ext cx="1072427" cy="589588"/>
              <a:chOff x="5005996" y="1665131"/>
              <a:chExt cx="1072427" cy="589588"/>
            </a:xfrm>
          </p:grpSpPr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454E6AFA-D9C5-CDF7-0F15-EC831257AB38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00F2B1B9-95B3-ADBC-0502-FFA6B44EA6C7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2940ADB3-902C-5206-93F7-70B4CD725145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559386B2-1661-D8BA-E0ED-13E7CE34B80F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53B10EDA-819C-1EA2-E4D2-189CFD0160D8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905F872D-4564-A5D1-8E4E-CA7ED78B5E35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70ABABD7-3B99-4764-E23A-C3C0146E1B1C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CDFF7B08-C443-93D3-D0F4-0CF7145DB8A2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02E4371E-828B-80AD-3F22-14813EFA1B92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74082FBB-8BFF-F657-10BD-31ECB988E926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11E51269-4A03-93B4-FC08-787B1CA25699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A6E54DF6-A76B-AA22-DD01-A6347D0EDA03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7D7CDF32-E234-BC39-F806-57EFA5577CD5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F00390CE-6694-0503-38E8-0831002FD779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C5AFD283-22B2-9750-9F8A-5FC863839BA1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25" name="Graphic 124">
                <a:extLst>
                  <a:ext uri="{FF2B5EF4-FFF2-40B4-BE49-F238E27FC236}">
                    <a16:creationId xmlns:a16="http://schemas.microsoft.com/office/drawing/2014/main" id="{49069CEB-D78A-7722-6FD9-ACC7516C33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6727F7B1-7AF9-681A-08FF-B451A4E1F4F3}"/>
                </a:ext>
              </a:extLst>
            </p:cNvPr>
            <p:cNvGrpSpPr/>
            <p:nvPr/>
          </p:nvGrpSpPr>
          <p:grpSpPr>
            <a:xfrm>
              <a:off x="10313960" y="1639297"/>
              <a:ext cx="1072427" cy="589588"/>
              <a:chOff x="5005996" y="1665131"/>
              <a:chExt cx="1072427" cy="589588"/>
            </a:xfrm>
          </p:grpSpPr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BCBEDDEB-819B-DB15-E068-D432496A4355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8AD9DA5E-2BBC-6FBE-60CD-0262F7B085A5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C49DAB38-62AB-23FB-346D-D9531EA4474E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ADD8A3AC-88C9-1FEE-81E7-24508E0A1473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3C7B06F6-F9FA-5CBA-B2D6-5CBD9A4F7ED3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7B5CE099-E553-BD3D-4208-A38073E58A4C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A1922ECF-31D8-15A8-0445-76C305949AB0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A9FCA830-5610-EAF0-459B-DC8F424C0813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6D564EE2-5C19-1118-53CE-E7F8332F6A6B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4C0588A1-DA11-6D0C-F95F-D9C6A71C1F34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52CE8FA3-84F0-AD6B-4011-9E4CDEEC7E80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6DE41D01-9DCF-B8C7-4E07-E2320A48EF82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A9FE34C9-8A73-28BA-7E2F-F6790219E8A5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47BD0081-C44D-7621-166D-48B1421D5265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EF5691AD-B229-3A39-87B8-208AE96A9934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109" name="Graphic 108">
                <a:extLst>
                  <a:ext uri="{FF2B5EF4-FFF2-40B4-BE49-F238E27FC236}">
                    <a16:creationId xmlns:a16="http://schemas.microsoft.com/office/drawing/2014/main" id="{87236702-CA12-A01D-1CDE-4E31104385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1268182-D2AD-7A6D-7328-39B79B2D3C22}"/>
                </a:ext>
              </a:extLst>
            </p:cNvPr>
            <p:cNvGrpSpPr/>
            <p:nvPr/>
          </p:nvGrpSpPr>
          <p:grpSpPr>
            <a:xfrm>
              <a:off x="8784168" y="2754143"/>
              <a:ext cx="1072427" cy="589588"/>
              <a:chOff x="5005996" y="1665131"/>
              <a:chExt cx="1072427" cy="589588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F3BB0214-26DA-406A-E569-4E89D779FA44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989A2794-AAAE-1C85-4E90-F8D93606092A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2FA29D05-69D0-831D-1A09-A9B99EA281AF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FD1EED2C-25C0-71B8-8BD4-79D835F0BC44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F3947D01-6CBF-8CD9-99DD-910C40447514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4CB03A84-C45C-1029-6C08-386391A548AC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13AFFBD5-FF8D-80CA-67F5-518CEB6548A9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B09A8766-DA46-98E1-8FE5-DE8E5B8B2367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60ADD4A7-0152-E781-55EA-F1498A00A7B3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B1D2E148-5122-ECEE-2462-6B7ABA6F0594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DF869FB1-9DD0-9CED-6D9E-67739B2FFEEA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22F340C-E292-0382-CA81-2CF1323CB2FC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B1BA2DA2-AD86-F6E2-B18A-2BA2616C0050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65198543-724A-6A89-B87F-32A23D7A5BD3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20BD47CB-205F-18DD-CE86-F1F9E09586D3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93" name="Graphic 92">
                <a:extLst>
                  <a:ext uri="{FF2B5EF4-FFF2-40B4-BE49-F238E27FC236}">
                    <a16:creationId xmlns:a16="http://schemas.microsoft.com/office/drawing/2014/main" id="{DAC0E256-6D83-AAA7-5A57-1F04359AE8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D7A3CEB-6C34-3068-CA7C-5812C5B1AF22}"/>
                </a:ext>
              </a:extLst>
            </p:cNvPr>
            <p:cNvGrpSpPr/>
            <p:nvPr/>
          </p:nvGrpSpPr>
          <p:grpSpPr>
            <a:xfrm>
              <a:off x="7209517" y="2745570"/>
              <a:ext cx="1072427" cy="589588"/>
              <a:chOff x="5005996" y="1665131"/>
              <a:chExt cx="1072427" cy="589588"/>
            </a:xfrm>
          </p:grpSpPr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F4117FD-BA35-7B3F-BE6B-7CA6AD7D8DE0}"/>
                  </a:ext>
                </a:extLst>
              </p:cNvPr>
              <p:cNvGrpSpPr/>
              <p:nvPr/>
            </p:nvGrpSpPr>
            <p:grpSpPr>
              <a:xfrm>
                <a:off x="5005996" y="1665131"/>
                <a:ext cx="1072427" cy="539869"/>
                <a:chOff x="2767738" y="2107417"/>
                <a:chExt cx="1193737" cy="600936"/>
              </a:xfrm>
            </p:grpSpPr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7602996E-71C3-5BED-B7E0-2C104200C11E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CBD64A09-48ED-FF26-221C-7547E0B500BD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3964499C-D49E-78E8-53D3-63CD44633021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80A3F48A-1275-CDE5-8A70-0984A6C74D9B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6DFEC2B1-DC1D-26D6-93F4-83FA26895859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59C7083E-95C7-3441-1CDE-B8A3261CF93D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AB435C1A-868B-CD38-0C18-ADC73562AC4C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22477F7A-FE0E-8232-2412-9490459948C6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65D9F7C1-3E62-9AC5-1624-0106F96CD599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0879689F-FE97-357E-1FBB-D94EF81BAC0F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6ECE4856-55A8-7B76-05B7-A4A597F96AFE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A5A746C9-6298-64AA-7E00-B86682D1E2C8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4F2E8BAE-7078-0C97-E6F4-F765F0E1D1A1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25F5CCEF-B26C-5629-0A8C-DF151CDB5D5C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77" name="Graphic 76">
                <a:extLst>
                  <a:ext uri="{FF2B5EF4-FFF2-40B4-BE49-F238E27FC236}">
                    <a16:creationId xmlns:a16="http://schemas.microsoft.com/office/drawing/2014/main" id="{755B0EB9-EE5C-6C92-D2B1-1F865E34D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5680590">
                <a:off x="5573491" y="1973549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C472E6F1-C54B-74EC-7E33-CC80B8F31963}"/>
                </a:ext>
              </a:extLst>
            </p:cNvPr>
            <p:cNvGrpSpPr/>
            <p:nvPr/>
          </p:nvGrpSpPr>
          <p:grpSpPr>
            <a:xfrm>
              <a:off x="4318978" y="3410245"/>
              <a:ext cx="1072427" cy="620181"/>
              <a:chOff x="2370267" y="3485712"/>
              <a:chExt cx="1072427" cy="620181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07729FC-C791-E93D-49B2-061ACE3B9201}"/>
                  </a:ext>
                </a:extLst>
              </p:cNvPr>
              <p:cNvGrpSpPr/>
              <p:nvPr/>
            </p:nvGrpSpPr>
            <p:grpSpPr>
              <a:xfrm>
                <a:off x="2370267" y="3485712"/>
                <a:ext cx="1072427" cy="539869"/>
                <a:chOff x="4151694" y="2142403"/>
                <a:chExt cx="1193737" cy="600936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89CD97EA-E2A1-C824-0FB9-FACFEB45FCFF}"/>
                    </a:ext>
                  </a:extLst>
                </p:cNvPr>
                <p:cNvSpPr/>
                <p:nvPr/>
              </p:nvSpPr>
              <p:spPr>
                <a:xfrm>
                  <a:off x="4151694" y="2400146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A3D0D0D7-E290-673D-EF14-76AE974828D3}"/>
                    </a:ext>
                  </a:extLst>
                </p:cNvPr>
                <p:cNvSpPr/>
                <p:nvPr/>
              </p:nvSpPr>
              <p:spPr>
                <a:xfrm>
                  <a:off x="5110575" y="2382034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FAEAC3E-2DF0-A9AB-0118-0FC061A276EF}"/>
                    </a:ext>
                  </a:extLst>
                </p:cNvPr>
                <p:cNvSpPr/>
                <p:nvPr/>
              </p:nvSpPr>
              <p:spPr>
                <a:xfrm>
                  <a:off x="4257773" y="2177697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908CC253-19CE-FFAC-CA4D-FA86B45B1B0B}"/>
                    </a:ext>
                  </a:extLst>
                </p:cNvPr>
                <p:cNvSpPr/>
                <p:nvPr/>
              </p:nvSpPr>
              <p:spPr>
                <a:xfrm>
                  <a:off x="4874329" y="2167016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6DAB8B2E-425C-5EB2-71C3-E47FB716C1D1}"/>
                    </a:ext>
                  </a:extLst>
                </p:cNvPr>
                <p:cNvSpPr/>
                <p:nvPr/>
              </p:nvSpPr>
              <p:spPr>
                <a:xfrm>
                  <a:off x="4545900" y="2142403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DD9C61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196BD0DA-0864-5BCD-FAEB-D3C3C95384C5}"/>
                    </a:ext>
                  </a:extLst>
                </p:cNvPr>
                <p:cNvSpPr/>
                <p:nvPr/>
              </p:nvSpPr>
              <p:spPr>
                <a:xfrm>
                  <a:off x="4272133" y="2473521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98CD0D2F-9067-8D26-C3AE-9685C4B2A974}"/>
                    </a:ext>
                  </a:extLst>
                </p:cNvPr>
                <p:cNvSpPr/>
                <p:nvPr/>
              </p:nvSpPr>
              <p:spPr>
                <a:xfrm>
                  <a:off x="4997548" y="2466091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ED1F49CF-48EC-7FBD-590F-CEC0088400BA}"/>
                    </a:ext>
                  </a:extLst>
                </p:cNvPr>
                <p:cNvSpPr/>
                <p:nvPr/>
              </p:nvSpPr>
              <p:spPr>
                <a:xfrm>
                  <a:off x="4358756" y="2302621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A99CE466-ADF9-4DFA-83C4-1F6DB7D3E3C0}"/>
                    </a:ext>
                  </a:extLst>
                </p:cNvPr>
                <p:cNvSpPr/>
                <p:nvPr/>
              </p:nvSpPr>
              <p:spPr>
                <a:xfrm>
                  <a:off x="4831249" y="2298906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0E2C5964-E6B6-6C72-2138-F5F8BEA32A14}"/>
                    </a:ext>
                  </a:extLst>
                </p:cNvPr>
                <p:cNvSpPr/>
                <p:nvPr/>
              </p:nvSpPr>
              <p:spPr>
                <a:xfrm>
                  <a:off x="4587128" y="2278472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CA772C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CD9C6BE9-8F19-7E03-6BEC-9D5F232077D1}"/>
                    </a:ext>
                  </a:extLst>
                </p:cNvPr>
                <p:cNvSpPr/>
                <p:nvPr/>
              </p:nvSpPr>
              <p:spPr>
                <a:xfrm>
                  <a:off x="4257773" y="2400146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6A9D12A6-9633-77EB-0126-A3DA9E0FAB57}"/>
                    </a:ext>
                  </a:extLst>
                </p:cNvPr>
                <p:cNvSpPr/>
                <p:nvPr/>
              </p:nvSpPr>
              <p:spPr>
                <a:xfrm>
                  <a:off x="4546364" y="2177697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BF8B084A-A930-A3FA-C922-8C35DADEBD80}"/>
                    </a:ext>
                  </a:extLst>
                </p:cNvPr>
                <p:cNvSpPr/>
                <p:nvPr/>
              </p:nvSpPr>
              <p:spPr>
                <a:xfrm>
                  <a:off x="4831249" y="2166551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EACA3AE7-86AD-50BC-A1E1-A357CF95A06C}"/>
                    </a:ext>
                  </a:extLst>
                </p:cNvPr>
                <p:cNvSpPr/>
                <p:nvPr/>
              </p:nvSpPr>
              <p:spPr>
                <a:xfrm>
                  <a:off x="4997548" y="2382034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61" name="Graphic 60">
                <a:extLst>
                  <a:ext uri="{FF2B5EF4-FFF2-40B4-BE49-F238E27FC236}">
                    <a16:creationId xmlns:a16="http://schemas.microsoft.com/office/drawing/2014/main" id="{0CEC290B-5107-6631-26A1-40E422B361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29601" y="3698090"/>
                <a:ext cx="154536" cy="407803"/>
              </a:xfrm>
              <a:prstGeom prst="rect">
                <a:avLst/>
              </a:prstGeom>
            </p:spPr>
          </p:pic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E651FBB-0291-21CE-FC81-6D6B8F17731F}"/>
                </a:ext>
              </a:extLst>
            </p:cNvPr>
            <p:cNvGrpSpPr/>
            <p:nvPr/>
          </p:nvGrpSpPr>
          <p:grpSpPr>
            <a:xfrm>
              <a:off x="10400367" y="4536477"/>
              <a:ext cx="1072427" cy="539869"/>
              <a:chOff x="8312522" y="4587354"/>
              <a:chExt cx="1072427" cy="539869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CCBEE624-F8C5-6AFA-C722-D385D1EC585A}"/>
                  </a:ext>
                </a:extLst>
              </p:cNvPr>
              <p:cNvGrpSpPr/>
              <p:nvPr/>
            </p:nvGrpSpPr>
            <p:grpSpPr>
              <a:xfrm>
                <a:off x="8312522" y="4587354"/>
                <a:ext cx="1072427" cy="539869"/>
                <a:chOff x="2767738" y="2107417"/>
                <a:chExt cx="1193737" cy="600936"/>
              </a:xfrm>
            </p:grpSpPr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92A186FA-4926-3F32-5110-D1074A8E2CFA}"/>
                    </a:ext>
                  </a:extLst>
                </p:cNvPr>
                <p:cNvSpPr/>
                <p:nvPr/>
              </p:nvSpPr>
              <p:spPr>
                <a:xfrm>
                  <a:off x="2767738" y="2365160"/>
                  <a:ext cx="207062" cy="343193"/>
                </a:xfrm>
                <a:custGeom>
                  <a:avLst/>
                  <a:gdLst>
                    <a:gd name="connsiteX0" fmla="*/ 106079 w 207062"/>
                    <a:gd name="connsiteY0" fmla="*/ 0 h 343193"/>
                    <a:gd name="connsiteX1" fmla="*/ 0 w 207062"/>
                    <a:gd name="connsiteY1" fmla="*/ 340407 h 343193"/>
                    <a:gd name="connsiteX2" fmla="*/ 0 w 207062"/>
                    <a:gd name="connsiteY2" fmla="*/ 343193 h 343193"/>
                    <a:gd name="connsiteX3" fmla="*/ 120439 w 207062"/>
                    <a:gd name="connsiteY3" fmla="*/ 343193 h 343193"/>
                    <a:gd name="connsiteX4" fmla="*/ 207063 w 207062"/>
                    <a:gd name="connsiteY4" fmla="*/ 72911 h 343193"/>
                    <a:gd name="connsiteX5" fmla="*/ 106079 w 207062"/>
                    <a:gd name="connsiteY5" fmla="*/ 0 h 343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062" h="343193">
                      <a:moveTo>
                        <a:pt x="106079" y="0"/>
                      </a:moveTo>
                      <a:cubicBezTo>
                        <a:pt x="39374" y="96596"/>
                        <a:pt x="0" y="214089"/>
                        <a:pt x="0" y="340407"/>
                      </a:cubicBezTo>
                      <a:cubicBezTo>
                        <a:pt x="0" y="341336"/>
                        <a:pt x="0" y="342265"/>
                        <a:pt x="0" y="343193"/>
                      </a:cubicBezTo>
                      <a:lnTo>
                        <a:pt x="120439" y="343193"/>
                      </a:lnTo>
                      <a:cubicBezTo>
                        <a:pt x="120439" y="242418"/>
                        <a:pt x="152865" y="149073"/>
                        <a:pt x="207063" y="72911"/>
                      </a:cubicBezTo>
                      <a:lnTo>
                        <a:pt x="106079" y="0"/>
                      </a:ln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B5103E51-6523-EE7F-5DB5-30A2B8A8B06C}"/>
                    </a:ext>
                  </a:extLst>
                </p:cNvPr>
                <p:cNvSpPr/>
                <p:nvPr/>
              </p:nvSpPr>
              <p:spPr>
                <a:xfrm>
                  <a:off x="3726619" y="2347048"/>
                  <a:ext cx="234856" cy="361304"/>
                </a:xfrm>
                <a:custGeom>
                  <a:avLst/>
                  <a:gdLst>
                    <a:gd name="connsiteX0" fmla="*/ 234857 w 234856"/>
                    <a:gd name="connsiteY0" fmla="*/ 358519 h 361304"/>
                    <a:gd name="connsiteX1" fmla="*/ 115807 w 234856"/>
                    <a:gd name="connsiteY1" fmla="*/ 0 h 361304"/>
                    <a:gd name="connsiteX2" fmla="*/ 0 w 234856"/>
                    <a:gd name="connsiteY2" fmla="*/ 84057 h 361304"/>
                    <a:gd name="connsiteX3" fmla="*/ 91719 w 234856"/>
                    <a:gd name="connsiteY3" fmla="*/ 361305 h 361304"/>
                    <a:gd name="connsiteX4" fmla="*/ 234857 w 234856"/>
                    <a:gd name="connsiteY4" fmla="*/ 361305 h 361304"/>
                    <a:gd name="connsiteX5" fmla="*/ 234857 w 234856"/>
                    <a:gd name="connsiteY5" fmla="*/ 358519 h 36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4856" h="361304">
                      <a:moveTo>
                        <a:pt x="234857" y="358519"/>
                      </a:moveTo>
                      <a:cubicBezTo>
                        <a:pt x="234857" y="223842"/>
                        <a:pt x="190387" y="99847"/>
                        <a:pt x="115807" y="0"/>
                      </a:cubicBezTo>
                      <a:lnTo>
                        <a:pt x="0" y="84057"/>
                      </a:lnTo>
                      <a:cubicBezTo>
                        <a:pt x="57440" y="161612"/>
                        <a:pt x="91256" y="257279"/>
                        <a:pt x="91719" y="361305"/>
                      </a:cubicBezTo>
                      <a:lnTo>
                        <a:pt x="234857" y="361305"/>
                      </a:lnTo>
                      <a:cubicBezTo>
                        <a:pt x="234857" y="360376"/>
                        <a:pt x="234857" y="359447"/>
                        <a:pt x="234857" y="35851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415B7E24-7CC5-32CA-DEC8-18268F2F62CB}"/>
                    </a:ext>
                  </a:extLst>
                </p:cNvPr>
                <p:cNvSpPr/>
                <p:nvPr/>
              </p:nvSpPr>
              <p:spPr>
                <a:xfrm>
                  <a:off x="2873817" y="2142711"/>
                  <a:ext cx="328891" cy="295824"/>
                </a:xfrm>
                <a:custGeom>
                  <a:avLst/>
                  <a:gdLst>
                    <a:gd name="connsiteX0" fmla="*/ 328892 w 328891"/>
                    <a:gd name="connsiteY0" fmla="*/ 125389 h 295824"/>
                    <a:gd name="connsiteX1" fmla="*/ 288128 w 328891"/>
                    <a:gd name="connsiteY1" fmla="*/ 0 h 295824"/>
                    <a:gd name="connsiteX2" fmla="*/ 0 w 328891"/>
                    <a:gd name="connsiteY2" fmla="*/ 222449 h 295824"/>
                    <a:gd name="connsiteX3" fmla="*/ 100520 w 328891"/>
                    <a:gd name="connsiteY3" fmla="*/ 295824 h 295824"/>
                    <a:gd name="connsiteX4" fmla="*/ 328892 w 328891"/>
                    <a:gd name="connsiteY4" fmla="*/ 125389 h 295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91" h="295824">
                      <a:moveTo>
                        <a:pt x="328892" y="125389"/>
                      </a:moveTo>
                      <a:lnTo>
                        <a:pt x="288128" y="0"/>
                      </a:lnTo>
                      <a:cubicBezTo>
                        <a:pt x="170468" y="42725"/>
                        <a:pt x="69947" y="121209"/>
                        <a:pt x="0" y="222449"/>
                      </a:cubicBezTo>
                      <a:lnTo>
                        <a:pt x="100520" y="295824"/>
                      </a:lnTo>
                      <a:cubicBezTo>
                        <a:pt x="156571" y="217340"/>
                        <a:pt x="236246" y="156968"/>
                        <a:pt x="328892" y="125389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9BB6A899-C939-6145-FBEE-A076EA8D07A6}"/>
                    </a:ext>
                  </a:extLst>
                </p:cNvPr>
                <p:cNvSpPr/>
                <p:nvPr/>
              </p:nvSpPr>
              <p:spPr>
                <a:xfrm>
                  <a:off x="3490373" y="2132030"/>
                  <a:ext cx="352053" cy="299539"/>
                </a:xfrm>
                <a:custGeom>
                  <a:avLst/>
                  <a:gdLst>
                    <a:gd name="connsiteX0" fmla="*/ 236246 w 352053"/>
                    <a:gd name="connsiteY0" fmla="*/ 299540 h 299539"/>
                    <a:gd name="connsiteX1" fmla="*/ 352053 w 352053"/>
                    <a:gd name="connsiteY1" fmla="*/ 215483 h 299539"/>
                    <a:gd name="connsiteX2" fmla="*/ 43080 w 352053"/>
                    <a:gd name="connsiteY2" fmla="*/ 0 h 299539"/>
                    <a:gd name="connsiteX3" fmla="*/ 0 w 352053"/>
                    <a:gd name="connsiteY3" fmla="*/ 131890 h 299539"/>
                    <a:gd name="connsiteX4" fmla="*/ 236246 w 352053"/>
                    <a:gd name="connsiteY4" fmla="*/ 299540 h 299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053" h="299539">
                      <a:moveTo>
                        <a:pt x="236246" y="299540"/>
                      </a:moveTo>
                      <a:lnTo>
                        <a:pt x="352053" y="215483"/>
                      </a:lnTo>
                      <a:cubicBezTo>
                        <a:pt x="275621" y="113314"/>
                        <a:pt x="167688" y="36688"/>
                        <a:pt x="43080" y="0"/>
                      </a:cubicBezTo>
                      <a:lnTo>
                        <a:pt x="0" y="131890"/>
                      </a:lnTo>
                      <a:cubicBezTo>
                        <a:pt x="95425" y="161148"/>
                        <a:pt x="177879" y="220591"/>
                        <a:pt x="236246" y="299540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47DB0760-00E5-1968-98D9-A7391336C18E}"/>
                    </a:ext>
                  </a:extLst>
                </p:cNvPr>
                <p:cNvSpPr/>
                <p:nvPr/>
              </p:nvSpPr>
              <p:spPr>
                <a:xfrm>
                  <a:off x="3161944" y="2107417"/>
                  <a:ext cx="371045" cy="160683"/>
                </a:xfrm>
                <a:custGeom>
                  <a:avLst/>
                  <a:gdLst>
                    <a:gd name="connsiteX0" fmla="*/ 191313 w 371045"/>
                    <a:gd name="connsiteY0" fmla="*/ 135605 h 160683"/>
                    <a:gd name="connsiteX1" fmla="*/ 328429 w 371045"/>
                    <a:gd name="connsiteY1" fmla="*/ 156039 h 160683"/>
                    <a:gd name="connsiteX2" fmla="*/ 371046 w 371045"/>
                    <a:gd name="connsiteY2" fmla="*/ 24149 h 160683"/>
                    <a:gd name="connsiteX3" fmla="*/ 202431 w 371045"/>
                    <a:gd name="connsiteY3" fmla="*/ 0 h 160683"/>
                    <a:gd name="connsiteX4" fmla="*/ 0 w 371045"/>
                    <a:gd name="connsiteY4" fmla="*/ 35295 h 160683"/>
                    <a:gd name="connsiteX5" fmla="*/ 40764 w 371045"/>
                    <a:gd name="connsiteY5" fmla="*/ 160683 h 160683"/>
                    <a:gd name="connsiteX6" fmla="*/ 191313 w 371045"/>
                    <a:gd name="connsiteY6" fmla="*/ 135605 h 160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1045" h="160683">
                      <a:moveTo>
                        <a:pt x="191313" y="135605"/>
                      </a:moveTo>
                      <a:cubicBezTo>
                        <a:pt x="239026" y="135605"/>
                        <a:pt x="285348" y="143036"/>
                        <a:pt x="328429" y="156039"/>
                      </a:cubicBezTo>
                      <a:lnTo>
                        <a:pt x="371046" y="24149"/>
                      </a:lnTo>
                      <a:cubicBezTo>
                        <a:pt x="317774" y="8359"/>
                        <a:pt x="261261" y="0"/>
                        <a:pt x="202431" y="0"/>
                      </a:cubicBezTo>
                      <a:cubicBezTo>
                        <a:pt x="131557" y="0"/>
                        <a:pt x="63462" y="12539"/>
                        <a:pt x="0" y="35295"/>
                      </a:cubicBezTo>
                      <a:lnTo>
                        <a:pt x="40764" y="160683"/>
                      </a:lnTo>
                      <a:cubicBezTo>
                        <a:pt x="88013" y="144429"/>
                        <a:pt x="138505" y="135605"/>
                        <a:pt x="191313" y="135605"/>
                      </a:cubicBezTo>
                      <a:close/>
                    </a:path>
                  </a:pathLst>
                </a:custGeom>
                <a:solidFill>
                  <a:srgbClr val="30784F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7F91E273-5FFD-731D-292D-4DD7605D7F83}"/>
                    </a:ext>
                  </a:extLst>
                </p:cNvPr>
                <p:cNvSpPr/>
                <p:nvPr/>
              </p:nvSpPr>
              <p:spPr>
                <a:xfrm>
                  <a:off x="2888177" y="2438535"/>
                  <a:ext cx="199651" cy="269817"/>
                </a:xfrm>
                <a:custGeom>
                  <a:avLst/>
                  <a:gdLst>
                    <a:gd name="connsiteX0" fmla="*/ 199651 w 199651"/>
                    <a:gd name="connsiteY0" fmla="*/ 82199 h 269817"/>
                    <a:gd name="connsiteX1" fmla="*/ 86624 w 199651"/>
                    <a:gd name="connsiteY1" fmla="*/ 0 h 269817"/>
                    <a:gd name="connsiteX2" fmla="*/ 0 w 199651"/>
                    <a:gd name="connsiteY2" fmla="*/ 269818 h 269817"/>
                    <a:gd name="connsiteX3" fmla="*/ 139895 w 199651"/>
                    <a:gd name="connsiteY3" fmla="*/ 269818 h 269817"/>
                    <a:gd name="connsiteX4" fmla="*/ 199651 w 199651"/>
                    <a:gd name="connsiteY4" fmla="*/ 82199 h 269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651" h="269817">
                      <a:moveTo>
                        <a:pt x="199651" y="82199"/>
                      </a:moveTo>
                      <a:lnTo>
                        <a:pt x="86624" y="0"/>
                      </a:lnTo>
                      <a:cubicBezTo>
                        <a:pt x="31963" y="76162"/>
                        <a:pt x="0" y="169507"/>
                        <a:pt x="0" y="269818"/>
                      </a:cubicBezTo>
                      <a:lnTo>
                        <a:pt x="139895" y="269818"/>
                      </a:lnTo>
                      <a:cubicBezTo>
                        <a:pt x="139895" y="200157"/>
                        <a:pt x="162130" y="135605"/>
                        <a:pt x="199651" y="82199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34D8D13A-FF06-1F9D-6A8E-C699698046DA}"/>
                    </a:ext>
                  </a:extLst>
                </p:cNvPr>
                <p:cNvSpPr/>
                <p:nvPr/>
              </p:nvSpPr>
              <p:spPr>
                <a:xfrm>
                  <a:off x="3613592" y="2431105"/>
                  <a:ext cx="204746" cy="277248"/>
                </a:xfrm>
                <a:custGeom>
                  <a:avLst/>
                  <a:gdLst>
                    <a:gd name="connsiteX0" fmla="*/ 0 w 204746"/>
                    <a:gd name="connsiteY0" fmla="*/ 82664 h 277248"/>
                    <a:gd name="connsiteX1" fmla="*/ 64852 w 204746"/>
                    <a:gd name="connsiteY1" fmla="*/ 277248 h 277248"/>
                    <a:gd name="connsiteX2" fmla="*/ 204747 w 204746"/>
                    <a:gd name="connsiteY2" fmla="*/ 277248 h 277248"/>
                    <a:gd name="connsiteX3" fmla="*/ 113028 w 204746"/>
                    <a:gd name="connsiteY3" fmla="*/ 0 h 277248"/>
                    <a:gd name="connsiteX4" fmla="*/ 0 w 204746"/>
                    <a:gd name="connsiteY4" fmla="*/ 82664 h 277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46" h="277248">
                      <a:moveTo>
                        <a:pt x="0" y="82664"/>
                      </a:moveTo>
                      <a:cubicBezTo>
                        <a:pt x="40764" y="136999"/>
                        <a:pt x="64852" y="204337"/>
                        <a:pt x="64852" y="277248"/>
                      </a:cubicBezTo>
                      <a:lnTo>
                        <a:pt x="204747" y="277248"/>
                      </a:lnTo>
                      <a:cubicBezTo>
                        <a:pt x="204747" y="173222"/>
                        <a:pt x="170468" y="77555"/>
                        <a:pt x="113028" y="0"/>
                      </a:cubicBezTo>
                      <a:lnTo>
                        <a:pt x="0" y="82664"/>
                      </a:ln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BDA8CCE8-6ACA-40B6-D8DB-632B60474A15}"/>
                    </a:ext>
                  </a:extLst>
                </p:cNvPr>
                <p:cNvSpPr/>
                <p:nvPr/>
              </p:nvSpPr>
              <p:spPr>
                <a:xfrm>
                  <a:off x="2974800" y="2267635"/>
                  <a:ext cx="271451" cy="253099"/>
                </a:xfrm>
                <a:custGeom>
                  <a:avLst/>
                  <a:gdLst>
                    <a:gd name="connsiteX0" fmla="*/ 271452 w 271451"/>
                    <a:gd name="connsiteY0" fmla="*/ 133748 h 253099"/>
                    <a:gd name="connsiteX1" fmla="*/ 228371 w 271451"/>
                    <a:gd name="connsiteY1" fmla="*/ 0 h 253099"/>
                    <a:gd name="connsiteX2" fmla="*/ 0 w 271451"/>
                    <a:gd name="connsiteY2" fmla="*/ 170436 h 253099"/>
                    <a:gd name="connsiteX3" fmla="*/ 113028 w 271451"/>
                    <a:gd name="connsiteY3" fmla="*/ 253099 h 253099"/>
                    <a:gd name="connsiteX4" fmla="*/ 271452 w 271451"/>
                    <a:gd name="connsiteY4" fmla="*/ 133748 h 25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51" h="253099">
                      <a:moveTo>
                        <a:pt x="271452" y="133748"/>
                      </a:moveTo>
                      <a:lnTo>
                        <a:pt x="228371" y="0"/>
                      </a:lnTo>
                      <a:cubicBezTo>
                        <a:pt x="135726" y="31579"/>
                        <a:pt x="56051" y="91952"/>
                        <a:pt x="0" y="170436"/>
                      </a:cubicBezTo>
                      <a:lnTo>
                        <a:pt x="113028" y="253099"/>
                      </a:lnTo>
                      <a:cubicBezTo>
                        <a:pt x="151939" y="198764"/>
                        <a:pt x="207063" y="156504"/>
                        <a:pt x="271452" y="133748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3D829237-2BC4-1258-42D1-20E5A8713F28}"/>
                    </a:ext>
                  </a:extLst>
                </p:cNvPr>
                <p:cNvSpPr/>
                <p:nvPr/>
              </p:nvSpPr>
              <p:spPr>
                <a:xfrm>
                  <a:off x="3447293" y="2263920"/>
                  <a:ext cx="279326" cy="249848"/>
                </a:xfrm>
                <a:custGeom>
                  <a:avLst/>
                  <a:gdLst>
                    <a:gd name="connsiteX0" fmla="*/ 43080 w 279326"/>
                    <a:gd name="connsiteY0" fmla="*/ 0 h 249848"/>
                    <a:gd name="connsiteX1" fmla="*/ 0 w 279326"/>
                    <a:gd name="connsiteY1" fmla="*/ 133283 h 249848"/>
                    <a:gd name="connsiteX2" fmla="*/ 166299 w 279326"/>
                    <a:gd name="connsiteY2" fmla="*/ 249848 h 249848"/>
                    <a:gd name="connsiteX3" fmla="*/ 279326 w 279326"/>
                    <a:gd name="connsiteY3" fmla="*/ 167649 h 249848"/>
                    <a:gd name="connsiteX4" fmla="*/ 43080 w 279326"/>
                    <a:gd name="connsiteY4" fmla="*/ 0 h 249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326" h="249848">
                      <a:moveTo>
                        <a:pt x="43080" y="0"/>
                      </a:moveTo>
                      <a:lnTo>
                        <a:pt x="0" y="133283"/>
                      </a:lnTo>
                      <a:cubicBezTo>
                        <a:pt x="67168" y="153717"/>
                        <a:pt x="125072" y="195049"/>
                        <a:pt x="166299" y="249848"/>
                      </a:cubicBezTo>
                      <a:lnTo>
                        <a:pt x="279326" y="167649"/>
                      </a:lnTo>
                      <a:cubicBezTo>
                        <a:pt x="220960" y="88701"/>
                        <a:pt x="138505" y="29257"/>
                        <a:pt x="43080" y="0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30DB0B8-E215-80AA-573D-6A0109C7C04E}"/>
                    </a:ext>
                  </a:extLst>
                </p:cNvPr>
                <p:cNvSpPr/>
                <p:nvPr/>
              </p:nvSpPr>
              <p:spPr>
                <a:xfrm>
                  <a:off x="3203172" y="2243486"/>
                  <a:ext cx="287201" cy="158825"/>
                </a:xfrm>
                <a:custGeom>
                  <a:avLst/>
                  <a:gdLst>
                    <a:gd name="connsiteX0" fmla="*/ 150086 w 287201"/>
                    <a:gd name="connsiteY0" fmla="*/ 139785 h 158825"/>
                    <a:gd name="connsiteX1" fmla="*/ 244121 w 287201"/>
                    <a:gd name="connsiteY1" fmla="*/ 153717 h 158825"/>
                    <a:gd name="connsiteX2" fmla="*/ 287201 w 287201"/>
                    <a:gd name="connsiteY2" fmla="*/ 20434 h 158825"/>
                    <a:gd name="connsiteX3" fmla="*/ 150086 w 287201"/>
                    <a:gd name="connsiteY3" fmla="*/ 0 h 158825"/>
                    <a:gd name="connsiteX4" fmla="*/ 0 w 287201"/>
                    <a:gd name="connsiteY4" fmla="*/ 25078 h 158825"/>
                    <a:gd name="connsiteX5" fmla="*/ 43080 w 287201"/>
                    <a:gd name="connsiteY5" fmla="*/ 158826 h 158825"/>
                    <a:gd name="connsiteX6" fmla="*/ 150086 w 287201"/>
                    <a:gd name="connsiteY6" fmla="*/ 139785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201" h="158825">
                      <a:moveTo>
                        <a:pt x="150086" y="139785"/>
                      </a:moveTo>
                      <a:cubicBezTo>
                        <a:pt x="182975" y="139785"/>
                        <a:pt x="214475" y="144894"/>
                        <a:pt x="244121" y="153717"/>
                      </a:cubicBezTo>
                      <a:lnTo>
                        <a:pt x="287201" y="20434"/>
                      </a:lnTo>
                      <a:cubicBezTo>
                        <a:pt x="243658" y="6966"/>
                        <a:pt x="197798" y="0"/>
                        <a:pt x="150086" y="0"/>
                      </a:cubicBezTo>
                      <a:cubicBezTo>
                        <a:pt x="97278" y="0"/>
                        <a:pt x="46786" y="8824"/>
                        <a:pt x="0" y="25078"/>
                      </a:cubicBezTo>
                      <a:lnTo>
                        <a:pt x="43080" y="158826"/>
                      </a:lnTo>
                      <a:cubicBezTo>
                        <a:pt x="76433" y="146287"/>
                        <a:pt x="112564" y="139785"/>
                        <a:pt x="150086" y="139785"/>
                      </a:cubicBezTo>
                      <a:close/>
                    </a:path>
                  </a:pathLst>
                </a:custGeom>
                <a:solidFill>
                  <a:srgbClr val="225437"/>
                </a:solidFill>
                <a:ln w="46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9E4BF0E1-931C-78A3-DFB6-BE10A45930FA}"/>
                    </a:ext>
                  </a:extLst>
                </p:cNvPr>
                <p:cNvSpPr/>
                <p:nvPr/>
              </p:nvSpPr>
              <p:spPr>
                <a:xfrm>
                  <a:off x="2873817" y="2365160"/>
                  <a:ext cx="214011" cy="155574"/>
                </a:xfrm>
                <a:custGeom>
                  <a:avLst/>
                  <a:gdLst>
                    <a:gd name="connsiteX0" fmla="*/ 0 w 214011"/>
                    <a:gd name="connsiteY0" fmla="*/ 0 h 155574"/>
                    <a:gd name="connsiteX1" fmla="*/ 214011 w 214011"/>
                    <a:gd name="connsiteY1" fmla="*/ 155575 h 155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4011" h="155574">
                      <a:moveTo>
                        <a:pt x="0" y="0"/>
                      </a:moveTo>
                      <a:lnTo>
                        <a:pt x="214011" y="155575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B6340AB5-0F7D-C0B0-0211-8A5940D525E6}"/>
                    </a:ext>
                  </a:extLst>
                </p:cNvPr>
                <p:cNvSpPr/>
                <p:nvPr/>
              </p:nvSpPr>
              <p:spPr>
                <a:xfrm>
                  <a:off x="3162408" y="2142711"/>
                  <a:ext cx="83844" cy="258672"/>
                </a:xfrm>
                <a:custGeom>
                  <a:avLst/>
                  <a:gdLst>
                    <a:gd name="connsiteX0" fmla="*/ 0 w 83844"/>
                    <a:gd name="connsiteY0" fmla="*/ 0 h 258672"/>
                    <a:gd name="connsiteX1" fmla="*/ 83844 w 83844"/>
                    <a:gd name="connsiteY1" fmla="*/ 258672 h 258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3844" h="258672">
                      <a:moveTo>
                        <a:pt x="0" y="0"/>
                      </a:moveTo>
                      <a:lnTo>
                        <a:pt x="83844" y="258672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621677B7-A262-D207-4D3C-7621F431B82B}"/>
                    </a:ext>
                  </a:extLst>
                </p:cNvPr>
                <p:cNvSpPr/>
                <p:nvPr/>
              </p:nvSpPr>
              <p:spPr>
                <a:xfrm>
                  <a:off x="3447293" y="2131565"/>
                  <a:ext cx="85697" cy="265638"/>
                </a:xfrm>
                <a:custGeom>
                  <a:avLst/>
                  <a:gdLst>
                    <a:gd name="connsiteX0" fmla="*/ 85697 w 85697"/>
                    <a:gd name="connsiteY0" fmla="*/ 0 h 265638"/>
                    <a:gd name="connsiteX1" fmla="*/ 0 w 85697"/>
                    <a:gd name="connsiteY1" fmla="*/ 265638 h 26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697" h="265638">
                      <a:moveTo>
                        <a:pt x="85697" y="0"/>
                      </a:moveTo>
                      <a:lnTo>
                        <a:pt x="0" y="265638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38411E3E-4073-83D9-3E8E-1C6A44AD5923}"/>
                    </a:ext>
                  </a:extLst>
                </p:cNvPr>
                <p:cNvSpPr/>
                <p:nvPr/>
              </p:nvSpPr>
              <p:spPr>
                <a:xfrm>
                  <a:off x="3613592" y="2347048"/>
                  <a:ext cx="228834" cy="166720"/>
                </a:xfrm>
                <a:custGeom>
                  <a:avLst/>
                  <a:gdLst>
                    <a:gd name="connsiteX0" fmla="*/ 0 w 228834"/>
                    <a:gd name="connsiteY0" fmla="*/ 166720 h 166720"/>
                    <a:gd name="connsiteX1" fmla="*/ 228835 w 228834"/>
                    <a:gd name="connsiteY1" fmla="*/ 0 h 166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834" h="166720">
                      <a:moveTo>
                        <a:pt x="0" y="166720"/>
                      </a:moveTo>
                      <a:lnTo>
                        <a:pt x="228835" y="0"/>
                      </a:lnTo>
                    </a:path>
                  </a:pathLst>
                </a:custGeom>
                <a:ln w="4615" cap="flat">
                  <a:solidFill>
                    <a:srgbClr val="FFFFFF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lang="en-US" sz="7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pic>
            <p:nvPicPr>
              <p:cNvPr id="45" name="Graphic 44">
                <a:extLst>
                  <a:ext uri="{FF2B5EF4-FFF2-40B4-BE49-F238E27FC236}">
                    <a16:creationId xmlns:a16="http://schemas.microsoft.com/office/drawing/2014/main" id="{79DAB785-6AC3-14E2-BBFD-E9082CC6CA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3981292">
                <a:off x="8850197" y="4820837"/>
                <a:ext cx="154536" cy="40780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14752280"/>
      </p:ext>
    </p:extLst>
  </p:cSld>
  <p:clrMapOvr>
    <a:masterClrMapping/>
  </p:clrMapOvr>
</p:sld>
</file>

<file path=ppt/theme/theme1.xml><?xml version="1.0" encoding="utf-8"?>
<a:theme xmlns:a="http://schemas.openxmlformats.org/drawingml/2006/main" name="CV Master Rev 02-2024">
  <a:themeElements>
    <a:clrScheme name="Custom 106">
      <a:dk1>
        <a:srgbClr val="474749"/>
      </a:dk1>
      <a:lt1>
        <a:sysClr val="window" lastClr="FFFFFF"/>
      </a:lt1>
      <a:dk2>
        <a:srgbClr val="2A323A"/>
      </a:dk2>
      <a:lt2>
        <a:srgbClr val="51657F"/>
      </a:lt2>
      <a:accent1>
        <a:srgbClr val="A91F24"/>
      </a:accent1>
      <a:accent2>
        <a:srgbClr val="DFD5A9"/>
      </a:accent2>
      <a:accent3>
        <a:srgbClr val="D6843C"/>
      </a:accent3>
      <a:accent4>
        <a:srgbClr val="873F1E"/>
      </a:accent4>
      <a:accent5>
        <a:srgbClr val="E41F26"/>
      </a:accent5>
      <a:accent6>
        <a:srgbClr val="785B4D"/>
      </a:accent6>
      <a:hlink>
        <a:srgbClr val="C00000"/>
      </a:hlink>
      <a:folHlink>
        <a:srgbClr val="C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Vinci Template.potx" id="{34EECB1E-73B2-471C-AFBD-1668F3DB8884}" vid="{45381E6B-B93A-4F9B-A2D6-F200669F6A5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C8FC9818E7A2340A2B524F46111FD15" ma:contentTypeVersion="19" ma:contentTypeDescription="Create a new document." ma:contentTypeScope="" ma:versionID="7ef9a8bc46a14bfd553da3a3e6695c4d">
  <xsd:schema xmlns:xsd="http://www.w3.org/2001/XMLSchema" xmlns:xs="http://www.w3.org/2001/XMLSchema" xmlns:p="http://schemas.microsoft.com/office/2006/metadata/properties" xmlns:ns2="9f94fe76-4e69-4a06-93ce-361b54a8e543" xmlns:ns3="cf5a87e6-8225-499d-8aa7-664ff23f0528" targetNamespace="http://schemas.microsoft.com/office/2006/metadata/properties" ma:root="true" ma:fieldsID="580938c8cdc1ed620302479102261575" ns2:_="" ns3:_="">
    <xsd:import namespace="9f94fe76-4e69-4a06-93ce-361b54a8e543"/>
    <xsd:import namespace="cf5a87e6-8225-499d-8aa7-664ff23f05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94fe76-4e69-4a06-93ce-361b54a8e5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37a25660-35f9-45a2-94c2-2d1fac8d7fc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5a87e6-8225-499d-8aa7-664ff23f052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9b197a34-fbdf-410c-a96d-18806817e71c}" ma:internalName="TaxCatchAll" ma:showField="CatchAllData" ma:web="cf5a87e6-8225-499d-8aa7-664ff23f052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f5a87e6-8225-499d-8aa7-664ff23f0528">
      <UserInfo>
        <DisplayName>Kathy Moncelsi</DisplayName>
        <AccountId>117</AccountId>
        <AccountType/>
      </UserInfo>
      <UserInfo>
        <DisplayName>Vanessa Candelora</DisplayName>
        <AccountId>7525</AccountId>
        <AccountType/>
      </UserInfo>
      <UserInfo>
        <DisplayName>Phung Matthews</DisplayName>
        <AccountId>7256</AccountId>
        <AccountType/>
      </UserInfo>
      <UserInfo>
        <DisplayName>Jordyn King</DisplayName>
        <AccountId>6166</AccountId>
        <AccountType/>
      </UserInfo>
      <UserInfo>
        <DisplayName>Pooja Babbrah</DisplayName>
        <AccountId>63</AccountId>
        <AccountType/>
      </UserInfo>
      <UserInfo>
        <DisplayName>Frank McKinney</DisplayName>
        <AccountId>6074</AccountId>
        <AccountType/>
      </UserInfo>
      <UserInfo>
        <DisplayName>Amy Johnson</DisplayName>
        <AccountId>281</AccountId>
        <AccountType/>
      </UserInfo>
      <UserInfo>
        <DisplayName>Michael Solomon</DisplayName>
        <AccountId>78</AccountId>
        <AccountType/>
      </UserInfo>
      <UserInfo>
        <DisplayName>Tony Schueth</DisplayName>
        <AccountId>24</AccountId>
        <AccountType/>
      </UserInfo>
    </SharedWithUsers>
    <TaxCatchAll xmlns="cf5a87e6-8225-499d-8aa7-664ff23f0528" xsi:nil="true"/>
    <lcf76f155ced4ddcb4097134ff3c332f xmlns="9f94fe76-4e69-4a06-93ce-361b54a8e54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5D6C950-6891-4B9F-8042-EAAA803A1D70}">
  <ds:schemaRefs>
    <ds:schemaRef ds:uri="9f94fe76-4e69-4a06-93ce-361b54a8e543"/>
    <ds:schemaRef ds:uri="cf5a87e6-8225-499d-8aa7-664ff23f052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BC3541C-51DD-43E3-8C9A-56AC6823A20C}">
  <ds:schemaRefs>
    <ds:schemaRef ds:uri="9f94fe76-4e69-4a06-93ce-361b54a8e543"/>
    <ds:schemaRef ds:uri="cf5a87e6-8225-499d-8aa7-664ff23f052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BA6B2E7-CD55-478D-BEC8-4794A5943CF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DaVinci Template 1</Template>
  <TotalTime>613</TotalTime>
  <Words>1685</Words>
  <Application>Microsoft Office PowerPoint</Application>
  <PresentationFormat>Widescreen</PresentationFormat>
  <Paragraphs>324</Paragraphs>
  <Slides>39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Calibri</vt:lpstr>
      <vt:lpstr>Courier New</vt:lpstr>
      <vt:lpstr>Wingdings</vt:lpstr>
      <vt:lpstr>Arial</vt:lpstr>
      <vt:lpstr>CV Master Rev 02-2024</vt:lpstr>
      <vt:lpstr>PowerPoint Presentation</vt:lpstr>
      <vt:lpstr>Who am I?</vt:lpstr>
      <vt:lpstr>This presentation</vt:lpstr>
      <vt:lpstr>Pre-requisites &amp; Post-requisites</vt:lpstr>
      <vt:lpstr>Course Objectives</vt:lpstr>
      <vt:lpstr>Outline</vt:lpstr>
      <vt:lpstr>HRex Basics</vt:lpstr>
      <vt:lpstr>What is HRex?</vt:lpstr>
      <vt:lpstr>Why HRex?</vt:lpstr>
      <vt:lpstr>Where does HRex fit? </vt:lpstr>
      <vt:lpstr>Navigating HRex</vt:lpstr>
      <vt:lpstr>Common Guidance</vt:lpstr>
      <vt:lpstr>Da Vinci Guiding Principles</vt:lpstr>
      <vt:lpstr>Approaches to Exchanging FHIR Data</vt:lpstr>
      <vt:lpstr>Managing Instance Validation</vt:lpstr>
      <vt:lpstr>mustSupport expectations</vt:lpstr>
      <vt:lpstr>Security, Privacy, and Consent</vt:lpstr>
      <vt:lpstr>Data Protection Expectations</vt:lpstr>
      <vt:lpstr>US Core support</vt:lpstr>
      <vt:lpstr>US Core Requirements</vt:lpstr>
      <vt:lpstr>Da Vinci US Core Strategy</vt:lpstr>
      <vt:lpstr>HRex US Core Support</vt:lpstr>
      <vt:lpstr>Member Match</vt:lpstr>
      <vt:lpstr>Why Member Match?</vt:lpstr>
      <vt:lpstr>Member Match Design</vt:lpstr>
      <vt:lpstr>Member Match Design (cont’d)</vt:lpstr>
      <vt:lpstr>Operation Inputs</vt:lpstr>
      <vt:lpstr>Endpoint Discovery</vt:lpstr>
      <vt:lpstr>Why Endpoint Discovery</vt:lpstr>
      <vt:lpstr>Endpoint Discovery Solution</vt:lpstr>
      <vt:lpstr>.well-known file structure</vt:lpstr>
      <vt:lpstr>Endpoint Discovery Considerations</vt:lpstr>
      <vt:lpstr>Task-based Query</vt:lpstr>
      <vt:lpstr>Task-based Query purpose</vt:lpstr>
      <vt:lpstr>Task-based Query Design</vt:lpstr>
      <vt:lpstr>Task workflow</vt:lpstr>
      <vt:lpstr>Summing Up</vt:lpstr>
      <vt:lpstr>Course Objectives</vt:lpstr>
      <vt:lpstr>Questions/Discussion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Crystal Kallem</dc:creator>
  <cp:lastModifiedBy>Lloyd McKenzie</cp:lastModifiedBy>
  <cp:revision>15</cp:revision>
  <dcterms:created xsi:type="dcterms:W3CDTF">2024-03-06T23:02:36Z</dcterms:created>
  <dcterms:modified xsi:type="dcterms:W3CDTF">2025-02-11T17:48:25Z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0x0101002C8FC9818E7A2340A2B524F46111FD15</vt:lpwstr>
  </property>
  <property fmtid="{D5CDD505-2E9C-101B-9397-08002B2CF9AE}" pid="3" name="MediaServiceImageTags">
    <vt:lpwstr/>
  </property>
</Properties>
</file>

<file path=docProps/thumbnail.jpeg>
</file>